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sldIdLst>
    <p:sldId id="256" r:id="rId2"/>
    <p:sldId id="257" r:id="rId3"/>
    <p:sldId id="258" r:id="rId4"/>
    <p:sldId id="259" r:id="rId5"/>
    <p:sldId id="261" r:id="rId6"/>
    <p:sldId id="260" r:id="rId7"/>
    <p:sldId id="276" r:id="rId8"/>
    <p:sldId id="262" r:id="rId9"/>
    <p:sldId id="263" r:id="rId10"/>
    <p:sldId id="264" r:id="rId11"/>
    <p:sldId id="265" r:id="rId12"/>
    <p:sldId id="266" r:id="rId13"/>
    <p:sldId id="267" r:id="rId14"/>
    <p:sldId id="278" r:id="rId15"/>
    <p:sldId id="272" r:id="rId16"/>
    <p:sldId id="269" r:id="rId17"/>
    <p:sldId id="270" r:id="rId18"/>
    <p:sldId id="279" r:id="rId19"/>
    <p:sldId id="271" r:id="rId20"/>
    <p:sldId id="275" r:id="rId21"/>
    <p:sldId id="273"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282"/>
    <p:restoredTop sz="96327"/>
  </p:normalViewPr>
  <p:slideViewPr>
    <p:cSldViewPr snapToGrid="0" snapToObjects="1">
      <p:cViewPr>
        <p:scale>
          <a:sx n="90" d="100"/>
          <a:sy n="90" d="100"/>
        </p:scale>
        <p:origin x="28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7/1/22</a:t>
            </a:fld>
            <a:endParaRPr lang="en-US" dirty="0"/>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170708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7/1/22</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4771858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7/1/22</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079182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7/1/22</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81768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7/1/22</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906143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7/1/22</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4445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7/1/22</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981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7/1/22</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935388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7/1/22</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1565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7/1/22</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029206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7/1/22</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41278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7/1/22</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dirty="0">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dirty="0"/>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427129438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27" r:id="rId7"/>
    <p:sldLayoutId id="2147483728" r:id="rId8"/>
    <p:sldLayoutId id="2147483729" r:id="rId9"/>
    <p:sldLayoutId id="2147483730" r:id="rId10"/>
    <p:sldLayoutId id="2147483737"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archive.ics.uci.edu/ml/datasets/Higher+Education+Students+Performance+Evaluation+Dataset"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2748806-3AF5-4078-830A-C1F26BF1B2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BF991FCB-5132-414C-B377-526F5612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18" name="Picture 3">
            <a:extLst>
              <a:ext uri="{FF2B5EF4-FFF2-40B4-BE49-F238E27FC236}">
                <a16:creationId xmlns:a16="http://schemas.microsoft.com/office/drawing/2014/main" id="{BA5490DF-949D-5AFE-AF43-0D963BB1D183}"/>
              </a:ext>
            </a:extLst>
          </p:cNvPr>
          <p:cNvPicPr>
            <a:picLocks noChangeAspect="1"/>
          </p:cNvPicPr>
          <p:nvPr/>
        </p:nvPicPr>
        <p:blipFill rotWithShape="1">
          <a:blip r:embed="rId2">
            <a:alphaModFix/>
          </a:blip>
          <a:srcRect t="2968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0" y="0"/>
            <a:ext cx="6858000" cy="6858000"/>
          </a:xfrm>
          <a:prstGeom prst="rect">
            <a:avLst/>
          </a:prstGeom>
          <a:gradFill>
            <a:gsLst>
              <a:gs pos="100000">
                <a:srgbClr val="000000">
                  <a:alpha val="0"/>
                </a:srgbClr>
              </a:gs>
              <a:gs pos="0">
                <a:schemeClr val="tx1"/>
              </a:gs>
              <a:gs pos="0">
                <a:srgbClr val="000000">
                  <a:alpha val="6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FF05A4C-A037-8042-8BCA-5FB9E86EAB28}"/>
              </a:ext>
            </a:extLst>
          </p:cNvPr>
          <p:cNvSpPr>
            <a:spLocks noGrp="1"/>
          </p:cNvSpPr>
          <p:nvPr>
            <p:ph type="ctrTitle"/>
          </p:nvPr>
        </p:nvSpPr>
        <p:spPr>
          <a:xfrm>
            <a:off x="1005654" y="565846"/>
            <a:ext cx="4958128" cy="3755144"/>
          </a:xfrm>
        </p:spPr>
        <p:txBody>
          <a:bodyPr anchor="b">
            <a:normAutofit/>
          </a:bodyPr>
          <a:lstStyle/>
          <a:p>
            <a:pPr algn="l"/>
            <a:r>
              <a:rPr lang="en-US">
                <a:solidFill>
                  <a:srgbClr val="FFFFFF"/>
                </a:solidFill>
              </a:rPr>
              <a:t>Effectiveness of Tree-Based Models in Predicting Student Success </a:t>
            </a:r>
          </a:p>
        </p:txBody>
      </p:sp>
      <p:sp>
        <p:nvSpPr>
          <p:cNvPr id="3" name="Subtitle 2">
            <a:extLst>
              <a:ext uri="{FF2B5EF4-FFF2-40B4-BE49-F238E27FC236}">
                <a16:creationId xmlns:a16="http://schemas.microsoft.com/office/drawing/2014/main" id="{4FE037E8-D632-284D-9EE5-5094ADABFC4E}"/>
              </a:ext>
            </a:extLst>
          </p:cNvPr>
          <p:cNvSpPr>
            <a:spLocks noGrp="1"/>
          </p:cNvSpPr>
          <p:nvPr>
            <p:ph type="subTitle" idx="1"/>
          </p:nvPr>
        </p:nvSpPr>
        <p:spPr>
          <a:xfrm>
            <a:off x="1005654" y="4456143"/>
            <a:ext cx="4958128" cy="1765055"/>
          </a:xfrm>
        </p:spPr>
        <p:txBody>
          <a:bodyPr anchor="t">
            <a:normAutofit/>
          </a:bodyPr>
          <a:lstStyle/>
          <a:p>
            <a:pPr algn="l"/>
            <a:r>
              <a:rPr lang="en-US" sz="2200">
                <a:solidFill>
                  <a:srgbClr val="FFFFFF"/>
                </a:solidFill>
              </a:rPr>
              <a:t>Mike Ogrysko</a:t>
            </a:r>
          </a:p>
        </p:txBody>
      </p:sp>
    </p:spTree>
    <p:extLst>
      <p:ext uri="{BB962C8B-B14F-4D97-AF65-F5344CB8AC3E}">
        <p14:creationId xmlns:p14="http://schemas.microsoft.com/office/powerpoint/2010/main" val="290139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Questions</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r>
              <a:rPr lang="en-US" dirty="0"/>
              <a:t>How effective are tree-based models in classifying student success?</a:t>
            </a:r>
          </a:p>
          <a:p>
            <a:pPr lvl="1"/>
            <a:r>
              <a:rPr lang="en-US" dirty="0"/>
              <a:t>Reminder: We are using the given grades to establish a range for success – B- to A is “Yes” and F to C is “No”</a:t>
            </a:r>
          </a:p>
          <a:p>
            <a:r>
              <a:rPr lang="en-US" dirty="0"/>
              <a:t>Which predictors are most important in predicting student success?</a:t>
            </a:r>
          </a:p>
          <a:p>
            <a:pPr lvl="1"/>
            <a:endParaRPr lang="en-US" sz="1800" dirty="0"/>
          </a:p>
        </p:txBody>
      </p:sp>
    </p:spTree>
    <p:extLst>
      <p:ext uri="{BB962C8B-B14F-4D97-AF65-F5344CB8AC3E}">
        <p14:creationId xmlns:p14="http://schemas.microsoft.com/office/powerpoint/2010/main" val="158695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Analysis Introduction</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r>
              <a:rPr lang="en-US" dirty="0"/>
              <a:t>For this analysis, we will use the following models:</a:t>
            </a:r>
          </a:p>
          <a:p>
            <a:pPr lvl="1"/>
            <a:r>
              <a:rPr lang="en-US" dirty="0"/>
              <a:t>Decision tree</a:t>
            </a:r>
          </a:p>
          <a:p>
            <a:pPr lvl="1"/>
            <a:r>
              <a:rPr lang="en-US" dirty="0"/>
              <a:t>Decision tree with pruning</a:t>
            </a:r>
          </a:p>
          <a:p>
            <a:pPr lvl="1"/>
            <a:r>
              <a:rPr lang="en-US" dirty="0"/>
              <a:t>Random forest</a:t>
            </a:r>
          </a:p>
          <a:p>
            <a:pPr lvl="1"/>
            <a:endParaRPr lang="en-US" sz="1800" dirty="0"/>
          </a:p>
        </p:txBody>
      </p:sp>
    </p:spTree>
    <p:extLst>
      <p:ext uri="{BB962C8B-B14F-4D97-AF65-F5344CB8AC3E}">
        <p14:creationId xmlns:p14="http://schemas.microsoft.com/office/powerpoint/2010/main" val="2926556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Analysis – Decision Tree</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pPr lvl="1"/>
            <a:r>
              <a:rPr lang="en-US" sz="1800" dirty="0"/>
              <a:t>Fit the full dataset into the decision tree</a:t>
            </a:r>
          </a:p>
          <a:p>
            <a:pPr lvl="1"/>
            <a:r>
              <a:rPr lang="en-US" sz="1800" dirty="0"/>
              <a:t>17 terminal nodes</a:t>
            </a:r>
          </a:p>
          <a:p>
            <a:pPr lvl="1"/>
            <a:r>
              <a:rPr lang="en-US" sz="1800" dirty="0"/>
              <a:t>15/145 have been misclassified for a 10.34% </a:t>
            </a:r>
            <a:br>
              <a:rPr lang="en-US" sz="1800" dirty="0"/>
            </a:br>
            <a:r>
              <a:rPr lang="en-US" sz="1800" dirty="0"/>
              <a:t>misclassification error rate</a:t>
            </a:r>
          </a:p>
          <a:p>
            <a:pPr lvl="1"/>
            <a:r>
              <a:rPr lang="en-US" sz="1800" dirty="0"/>
              <a:t>Cumulative GPA from the previous semester is the </a:t>
            </a:r>
            <a:br>
              <a:rPr lang="en-US" sz="1800" dirty="0"/>
            </a:br>
            <a:r>
              <a:rPr lang="en-US" sz="1800" dirty="0"/>
              <a:t>most important predictor</a:t>
            </a:r>
          </a:p>
        </p:txBody>
      </p:sp>
      <p:pic>
        <p:nvPicPr>
          <p:cNvPr id="10" name="Picture 9" descr="Text&#10;&#10;Description automatically generated">
            <a:extLst>
              <a:ext uri="{FF2B5EF4-FFF2-40B4-BE49-F238E27FC236}">
                <a16:creationId xmlns:a16="http://schemas.microsoft.com/office/drawing/2014/main" id="{F78B1D1E-BF79-B545-8D16-EF1A63109E60}"/>
              </a:ext>
            </a:extLst>
          </p:cNvPr>
          <p:cNvPicPr>
            <a:picLocks noChangeAspect="1"/>
          </p:cNvPicPr>
          <p:nvPr/>
        </p:nvPicPr>
        <p:blipFill>
          <a:blip r:embed="rId2"/>
          <a:stretch>
            <a:fillRect/>
          </a:stretch>
        </p:blipFill>
        <p:spPr>
          <a:xfrm>
            <a:off x="165702" y="3974928"/>
            <a:ext cx="6648356" cy="2697720"/>
          </a:xfrm>
          <a:prstGeom prst="rect">
            <a:avLst/>
          </a:prstGeom>
        </p:spPr>
      </p:pic>
      <p:pic>
        <p:nvPicPr>
          <p:cNvPr id="12" name="Picture 11" descr="Diagram, schematic&#10;&#10;Description automatically generated">
            <a:extLst>
              <a:ext uri="{FF2B5EF4-FFF2-40B4-BE49-F238E27FC236}">
                <a16:creationId xmlns:a16="http://schemas.microsoft.com/office/drawing/2014/main" id="{781A7178-3FEB-3B4E-86B6-9E66DF2DEE77}"/>
              </a:ext>
            </a:extLst>
          </p:cNvPr>
          <p:cNvPicPr>
            <a:picLocks noChangeAspect="1"/>
          </p:cNvPicPr>
          <p:nvPr/>
        </p:nvPicPr>
        <p:blipFill>
          <a:blip r:embed="rId3"/>
          <a:stretch>
            <a:fillRect/>
          </a:stretch>
        </p:blipFill>
        <p:spPr>
          <a:xfrm>
            <a:off x="6902164" y="1532237"/>
            <a:ext cx="5112922" cy="5140411"/>
          </a:xfrm>
          <a:prstGeom prst="rect">
            <a:avLst/>
          </a:prstGeom>
        </p:spPr>
      </p:pic>
    </p:spTree>
    <p:extLst>
      <p:ext uri="{BB962C8B-B14F-4D97-AF65-F5344CB8AC3E}">
        <p14:creationId xmlns:p14="http://schemas.microsoft.com/office/powerpoint/2010/main" val="2044054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Analysis – Decision Tree Train/Test Split</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pPr lvl="1"/>
            <a:r>
              <a:rPr lang="en-US" sz="1800" dirty="0"/>
              <a:t>70/30 train/test dataset into the </a:t>
            </a:r>
            <a:br>
              <a:rPr lang="en-US" sz="1800" dirty="0"/>
            </a:br>
            <a:r>
              <a:rPr lang="en-US" sz="1800" dirty="0"/>
              <a:t>decision tree</a:t>
            </a:r>
          </a:p>
          <a:p>
            <a:pPr lvl="1"/>
            <a:r>
              <a:rPr lang="en-US" sz="1800" dirty="0"/>
              <a:t>Training set misclassification error </a:t>
            </a:r>
            <a:br>
              <a:rPr lang="en-US" sz="1800" dirty="0"/>
            </a:br>
            <a:r>
              <a:rPr lang="en-US" sz="1800" dirty="0"/>
              <a:t>rate is 16.83% (17/101) and </a:t>
            </a:r>
            <a:br>
              <a:rPr lang="en-US" sz="1800" dirty="0"/>
            </a:br>
            <a:r>
              <a:rPr lang="en-US" sz="1800" dirty="0"/>
              <a:t>14 terminal nodes</a:t>
            </a:r>
          </a:p>
          <a:p>
            <a:pPr lvl="1"/>
            <a:r>
              <a:rPr lang="en-US" sz="1800" dirty="0"/>
              <a:t>Fitting the test set results in </a:t>
            </a:r>
            <a:br>
              <a:rPr lang="en-US" sz="1800" dirty="0"/>
            </a:br>
            <a:r>
              <a:rPr lang="en-US" sz="1800" dirty="0"/>
              <a:t>validation error rate of 50%</a:t>
            </a:r>
          </a:p>
        </p:txBody>
      </p:sp>
      <p:pic>
        <p:nvPicPr>
          <p:cNvPr id="9" name="Picture 8" descr="Graphical user interface, text, application, email&#10;&#10;Description automatically generated">
            <a:extLst>
              <a:ext uri="{FF2B5EF4-FFF2-40B4-BE49-F238E27FC236}">
                <a16:creationId xmlns:a16="http://schemas.microsoft.com/office/drawing/2014/main" id="{676B0147-2986-8C4C-A356-D17C8A179DDA}"/>
              </a:ext>
            </a:extLst>
          </p:cNvPr>
          <p:cNvPicPr>
            <a:picLocks noChangeAspect="1"/>
          </p:cNvPicPr>
          <p:nvPr/>
        </p:nvPicPr>
        <p:blipFill>
          <a:blip r:embed="rId2"/>
          <a:stretch>
            <a:fillRect/>
          </a:stretch>
        </p:blipFill>
        <p:spPr>
          <a:xfrm>
            <a:off x="5202194" y="1519950"/>
            <a:ext cx="6876535" cy="5272010"/>
          </a:xfrm>
          <a:prstGeom prst="rect">
            <a:avLst/>
          </a:prstGeom>
        </p:spPr>
      </p:pic>
    </p:spTree>
    <p:extLst>
      <p:ext uri="{BB962C8B-B14F-4D97-AF65-F5344CB8AC3E}">
        <p14:creationId xmlns:p14="http://schemas.microsoft.com/office/powerpoint/2010/main" val="20112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noAutofit/>
          </a:bodyPr>
          <a:lstStyle/>
          <a:p>
            <a:r>
              <a:rPr lang="en-US" dirty="0"/>
              <a:t>Analysis – Decision Tree Train/Test Split, continued</a:t>
            </a:r>
          </a:p>
        </p:txBody>
      </p:sp>
      <p:pic>
        <p:nvPicPr>
          <p:cNvPr id="14" name="Content Placeholder 13" descr="Diagram, schematic&#10;&#10;Description automatically generated">
            <a:extLst>
              <a:ext uri="{FF2B5EF4-FFF2-40B4-BE49-F238E27FC236}">
                <a16:creationId xmlns:a16="http://schemas.microsoft.com/office/drawing/2014/main" id="{38624E09-D0A2-5F4A-A0A3-0BE6E6780188}"/>
              </a:ext>
            </a:extLst>
          </p:cNvPr>
          <p:cNvPicPr>
            <a:picLocks noGrp="1" noChangeAspect="1"/>
          </p:cNvPicPr>
          <p:nvPr>
            <p:ph idx="1"/>
          </p:nvPr>
        </p:nvPicPr>
        <p:blipFill>
          <a:blip r:embed="rId2"/>
          <a:stretch>
            <a:fillRect/>
          </a:stretch>
        </p:blipFill>
        <p:spPr>
          <a:xfrm>
            <a:off x="3363073" y="2170402"/>
            <a:ext cx="4336125" cy="4336125"/>
          </a:xfrm>
        </p:spPr>
      </p:pic>
      <p:pic>
        <p:nvPicPr>
          <p:cNvPr id="16" name="Picture 15" descr="Chart, diagram&#10;&#10;Description automatically generated">
            <a:extLst>
              <a:ext uri="{FF2B5EF4-FFF2-40B4-BE49-F238E27FC236}">
                <a16:creationId xmlns:a16="http://schemas.microsoft.com/office/drawing/2014/main" id="{6CA492D3-7AAB-784D-87CA-B66BD50E4BCD}"/>
              </a:ext>
            </a:extLst>
          </p:cNvPr>
          <p:cNvPicPr>
            <a:picLocks noChangeAspect="1"/>
          </p:cNvPicPr>
          <p:nvPr/>
        </p:nvPicPr>
        <p:blipFill>
          <a:blip r:embed="rId3"/>
          <a:stretch>
            <a:fillRect/>
          </a:stretch>
        </p:blipFill>
        <p:spPr>
          <a:xfrm>
            <a:off x="7802128" y="2170403"/>
            <a:ext cx="4251765" cy="4336125"/>
          </a:xfrm>
          <a:prstGeom prst="rect">
            <a:avLst/>
          </a:prstGeom>
        </p:spPr>
      </p:pic>
      <p:sp>
        <p:nvSpPr>
          <p:cNvPr id="17" name="Content Placeholder 2">
            <a:extLst>
              <a:ext uri="{FF2B5EF4-FFF2-40B4-BE49-F238E27FC236}">
                <a16:creationId xmlns:a16="http://schemas.microsoft.com/office/drawing/2014/main" id="{08C6D809-773E-0549-8505-EE51BA7C0CBD}"/>
              </a:ext>
            </a:extLst>
          </p:cNvPr>
          <p:cNvSpPr txBox="1">
            <a:spLocks/>
          </p:cNvSpPr>
          <p:nvPr/>
        </p:nvSpPr>
        <p:spPr>
          <a:xfrm>
            <a:off x="358678" y="1949450"/>
            <a:ext cx="3013169" cy="4765675"/>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800" dirty="0"/>
              <a:t>Terminal nodes shift from 17 to 14</a:t>
            </a:r>
          </a:p>
          <a:p>
            <a:pPr lvl="1"/>
            <a:r>
              <a:rPr lang="en-US" sz="1800" dirty="0"/>
              <a:t>Cumulative GPA from previous semester is still most important</a:t>
            </a:r>
          </a:p>
          <a:p>
            <a:pPr lvl="2"/>
            <a:r>
              <a:rPr lang="en-US" sz="1400" dirty="0"/>
              <a:t>Additional value: 4: 3.00-3.49</a:t>
            </a:r>
          </a:p>
          <a:p>
            <a:pPr lvl="1"/>
            <a:r>
              <a:rPr lang="en-US" sz="1800" dirty="0"/>
              <a:t>Tree now splits to Father’s education – a change from Scholarship type</a:t>
            </a:r>
          </a:p>
          <a:p>
            <a:pPr lvl="1"/>
            <a:r>
              <a:rPr lang="en-US" sz="1800" dirty="0"/>
              <a:t>Mother’s education drops </a:t>
            </a:r>
            <a:r>
              <a:rPr lang="en-US" sz="1800" i="1" dirty="0">
                <a:solidFill>
                  <a:schemeClr val="dk1"/>
                </a:solidFill>
              </a:rPr>
              <a:t>5: MSc. </a:t>
            </a:r>
            <a:r>
              <a:rPr lang="en-US" sz="1800" dirty="0">
                <a:solidFill>
                  <a:schemeClr val="dk1"/>
                </a:solidFill>
              </a:rPr>
              <a:t>in the new tree</a:t>
            </a:r>
            <a:endParaRPr lang="en-US" sz="1800" dirty="0"/>
          </a:p>
        </p:txBody>
      </p:sp>
    </p:spTree>
    <p:extLst>
      <p:ext uri="{BB962C8B-B14F-4D97-AF65-F5344CB8AC3E}">
        <p14:creationId xmlns:p14="http://schemas.microsoft.com/office/powerpoint/2010/main" val="138135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Analysis – Decision Tree with Pruning</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pPr lvl="1"/>
            <a:r>
              <a:rPr lang="en-US" sz="1800" dirty="0"/>
              <a:t>K-fold cross validation to obtain </a:t>
            </a:r>
            <a:br>
              <a:rPr lang="en-US" sz="1800" dirty="0"/>
            </a:br>
            <a:r>
              <a:rPr lang="en-US" sz="1800" dirty="0"/>
              <a:t>best level of tree complexity</a:t>
            </a:r>
          </a:p>
          <a:p>
            <a:pPr lvl="1"/>
            <a:r>
              <a:rPr lang="en-US" sz="1800" dirty="0"/>
              <a:t>Looking at the drop on the plot, </a:t>
            </a:r>
            <a:br>
              <a:rPr lang="en-US" sz="1800" dirty="0"/>
            </a:br>
            <a:r>
              <a:rPr lang="en-US" sz="1800" dirty="0"/>
              <a:t>the best options for terminal nodes </a:t>
            </a:r>
            <a:br>
              <a:rPr lang="en-US" sz="1800" dirty="0"/>
            </a:br>
            <a:r>
              <a:rPr lang="en-US" sz="1800" dirty="0"/>
              <a:t>are 7 and 9</a:t>
            </a:r>
          </a:p>
          <a:p>
            <a:pPr lvl="1"/>
            <a:endParaRPr lang="en-US" sz="1800" dirty="0"/>
          </a:p>
          <a:p>
            <a:pPr lvl="1"/>
            <a:endParaRPr lang="en-US" sz="1800" dirty="0"/>
          </a:p>
        </p:txBody>
      </p:sp>
      <p:pic>
        <p:nvPicPr>
          <p:cNvPr id="5" name="Picture 4" descr="Text&#10;&#10;Description automatically generated">
            <a:extLst>
              <a:ext uri="{FF2B5EF4-FFF2-40B4-BE49-F238E27FC236}">
                <a16:creationId xmlns:a16="http://schemas.microsoft.com/office/drawing/2014/main" id="{2D84147D-5B21-9041-A39B-258B367384D1}"/>
              </a:ext>
            </a:extLst>
          </p:cNvPr>
          <p:cNvPicPr>
            <a:picLocks noChangeAspect="1"/>
          </p:cNvPicPr>
          <p:nvPr/>
        </p:nvPicPr>
        <p:blipFill>
          <a:blip r:embed="rId2"/>
          <a:stretch>
            <a:fillRect/>
          </a:stretch>
        </p:blipFill>
        <p:spPr>
          <a:xfrm>
            <a:off x="110867" y="3793524"/>
            <a:ext cx="6099183" cy="1203548"/>
          </a:xfrm>
          <a:prstGeom prst="rect">
            <a:avLst/>
          </a:prstGeom>
        </p:spPr>
      </p:pic>
      <p:pic>
        <p:nvPicPr>
          <p:cNvPr id="8" name="Picture 7" descr="Chart, histogram&#10;&#10;Description automatically generated">
            <a:extLst>
              <a:ext uri="{FF2B5EF4-FFF2-40B4-BE49-F238E27FC236}">
                <a16:creationId xmlns:a16="http://schemas.microsoft.com/office/drawing/2014/main" id="{2905404D-9ED2-0749-9C22-E12D9D2A87EF}"/>
              </a:ext>
            </a:extLst>
          </p:cNvPr>
          <p:cNvPicPr>
            <a:picLocks noChangeAspect="1"/>
          </p:cNvPicPr>
          <p:nvPr/>
        </p:nvPicPr>
        <p:blipFill>
          <a:blip r:embed="rId3"/>
          <a:stretch>
            <a:fillRect/>
          </a:stretch>
        </p:blipFill>
        <p:spPr>
          <a:xfrm>
            <a:off x="6314303" y="1523993"/>
            <a:ext cx="5766830" cy="5210439"/>
          </a:xfrm>
          <a:prstGeom prst="rect">
            <a:avLst/>
          </a:prstGeom>
        </p:spPr>
      </p:pic>
    </p:spTree>
    <p:extLst>
      <p:ext uri="{BB962C8B-B14F-4D97-AF65-F5344CB8AC3E}">
        <p14:creationId xmlns:p14="http://schemas.microsoft.com/office/powerpoint/2010/main" val="982057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514431" cy="1325563"/>
          </a:xfrm>
        </p:spPr>
        <p:txBody>
          <a:bodyPr>
            <a:noAutofit/>
          </a:bodyPr>
          <a:lstStyle/>
          <a:p>
            <a:r>
              <a:rPr lang="en-US" dirty="0"/>
              <a:t>Analysis – Decision Tree with Pruning, </a:t>
            </a:r>
            <a:br>
              <a:rPr lang="en-US" dirty="0"/>
            </a:br>
            <a:r>
              <a:rPr lang="en-US" dirty="0"/>
              <a:t>7 Terminal Nodes</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pPr lvl="1"/>
            <a:r>
              <a:rPr lang="en-US" sz="1800" dirty="0"/>
              <a:t>Pruned tree: 19.8% (20/101) </a:t>
            </a:r>
            <a:br>
              <a:rPr lang="en-US" sz="1800" dirty="0"/>
            </a:br>
            <a:r>
              <a:rPr lang="en-US" sz="1800" dirty="0"/>
              <a:t>misclassification error rate </a:t>
            </a:r>
          </a:p>
          <a:p>
            <a:pPr lvl="1"/>
            <a:r>
              <a:rPr lang="en-US" sz="1800" dirty="0"/>
              <a:t>Evaluated pruned tree on test set:</a:t>
            </a:r>
            <a:br>
              <a:rPr lang="en-US" sz="1800" dirty="0"/>
            </a:br>
            <a:r>
              <a:rPr lang="en-US" sz="1800" dirty="0"/>
              <a:t>45.4% validation error rate</a:t>
            </a:r>
          </a:p>
          <a:p>
            <a:pPr lvl="1"/>
            <a:r>
              <a:rPr lang="en-US" sz="1800" dirty="0"/>
              <a:t>Cumulative GPA from previous semester </a:t>
            </a:r>
            <a:br>
              <a:rPr lang="en-US" sz="1800" dirty="0"/>
            </a:br>
            <a:r>
              <a:rPr lang="en-US" sz="1800" dirty="0"/>
              <a:t>continues to be the most important predictor</a:t>
            </a:r>
          </a:p>
        </p:txBody>
      </p:sp>
      <p:pic>
        <p:nvPicPr>
          <p:cNvPr id="13" name="Picture 12">
            <a:extLst>
              <a:ext uri="{FF2B5EF4-FFF2-40B4-BE49-F238E27FC236}">
                <a16:creationId xmlns:a16="http://schemas.microsoft.com/office/drawing/2014/main" id="{2C6BADC8-EBE1-1843-AFB7-821AF1220A9E}"/>
              </a:ext>
            </a:extLst>
          </p:cNvPr>
          <p:cNvPicPr>
            <a:picLocks noChangeAspect="1"/>
          </p:cNvPicPr>
          <p:nvPr/>
        </p:nvPicPr>
        <p:blipFill>
          <a:blip r:embed="rId2"/>
          <a:stretch>
            <a:fillRect/>
          </a:stretch>
        </p:blipFill>
        <p:spPr>
          <a:xfrm>
            <a:off x="1396314" y="3943925"/>
            <a:ext cx="3208798" cy="2790508"/>
          </a:xfrm>
          <a:prstGeom prst="rect">
            <a:avLst/>
          </a:prstGeom>
        </p:spPr>
      </p:pic>
      <p:pic>
        <p:nvPicPr>
          <p:cNvPr id="15" name="Picture 14" descr="Diagram&#10;&#10;Description automatically generated">
            <a:extLst>
              <a:ext uri="{FF2B5EF4-FFF2-40B4-BE49-F238E27FC236}">
                <a16:creationId xmlns:a16="http://schemas.microsoft.com/office/drawing/2014/main" id="{5F86ED85-05C5-9C44-AC6C-5E955141D919}"/>
              </a:ext>
            </a:extLst>
          </p:cNvPr>
          <p:cNvPicPr>
            <a:picLocks noChangeAspect="1"/>
          </p:cNvPicPr>
          <p:nvPr/>
        </p:nvPicPr>
        <p:blipFill>
          <a:blip r:embed="rId3"/>
          <a:stretch>
            <a:fillRect/>
          </a:stretch>
        </p:blipFill>
        <p:spPr>
          <a:xfrm>
            <a:off x="6357298" y="1162197"/>
            <a:ext cx="5615825" cy="5572235"/>
          </a:xfrm>
          <a:prstGeom prst="rect">
            <a:avLst/>
          </a:prstGeom>
        </p:spPr>
      </p:pic>
    </p:spTree>
    <p:extLst>
      <p:ext uri="{BB962C8B-B14F-4D97-AF65-F5344CB8AC3E}">
        <p14:creationId xmlns:p14="http://schemas.microsoft.com/office/powerpoint/2010/main" val="33060054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514431" cy="1325563"/>
          </a:xfrm>
        </p:spPr>
        <p:txBody>
          <a:bodyPr>
            <a:noAutofit/>
          </a:bodyPr>
          <a:lstStyle/>
          <a:p>
            <a:r>
              <a:rPr lang="en-US" dirty="0"/>
              <a:t>Analysis – Decision Tree with Pruning, </a:t>
            </a:r>
            <a:br>
              <a:rPr lang="en-US" dirty="0"/>
            </a:br>
            <a:r>
              <a:rPr lang="en-US" dirty="0"/>
              <a:t>9 Terminal Nodes</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pPr lvl="1"/>
            <a:r>
              <a:rPr lang="en-US" sz="1800" dirty="0"/>
              <a:t>Pruned tree: 16.83% (17/101)</a:t>
            </a:r>
            <a:br>
              <a:rPr lang="en-US" sz="1800" dirty="0"/>
            </a:br>
            <a:r>
              <a:rPr lang="en-US" sz="1800" dirty="0"/>
              <a:t>misclassified error rate </a:t>
            </a:r>
          </a:p>
          <a:p>
            <a:pPr lvl="1"/>
            <a:r>
              <a:rPr lang="en-US" sz="1800" dirty="0"/>
              <a:t>Evaluated pruned tree on test set:</a:t>
            </a:r>
            <a:br>
              <a:rPr lang="en-US" sz="1800" dirty="0"/>
            </a:br>
            <a:r>
              <a:rPr lang="en-US" sz="1800" dirty="0"/>
              <a:t>47.72% validation error rate</a:t>
            </a:r>
          </a:p>
          <a:p>
            <a:pPr lvl="1"/>
            <a:r>
              <a:rPr lang="en-US" sz="1800" dirty="0"/>
              <a:t>Cumulative GPA from previous semester </a:t>
            </a:r>
            <a:br>
              <a:rPr lang="en-US" sz="1800" dirty="0"/>
            </a:br>
            <a:r>
              <a:rPr lang="en-US" sz="1800" dirty="0"/>
              <a:t>continues to be the most important predictor</a:t>
            </a:r>
          </a:p>
          <a:p>
            <a:pPr lvl="1"/>
            <a:endParaRPr lang="en-US" sz="1800" dirty="0"/>
          </a:p>
        </p:txBody>
      </p:sp>
      <p:pic>
        <p:nvPicPr>
          <p:cNvPr id="11" name="Picture 10" descr="Graphical user interface, text, application&#10;&#10;Description automatically generated">
            <a:extLst>
              <a:ext uri="{FF2B5EF4-FFF2-40B4-BE49-F238E27FC236}">
                <a16:creationId xmlns:a16="http://schemas.microsoft.com/office/drawing/2014/main" id="{DE4946B8-B2D9-384A-954A-220E7A4E9C05}"/>
              </a:ext>
            </a:extLst>
          </p:cNvPr>
          <p:cNvPicPr>
            <a:picLocks noChangeAspect="1"/>
          </p:cNvPicPr>
          <p:nvPr/>
        </p:nvPicPr>
        <p:blipFill>
          <a:blip r:embed="rId2"/>
          <a:stretch>
            <a:fillRect/>
          </a:stretch>
        </p:blipFill>
        <p:spPr>
          <a:xfrm>
            <a:off x="1685772" y="3954164"/>
            <a:ext cx="3129141" cy="2817340"/>
          </a:xfrm>
          <a:prstGeom prst="rect">
            <a:avLst/>
          </a:prstGeom>
        </p:spPr>
      </p:pic>
      <p:pic>
        <p:nvPicPr>
          <p:cNvPr id="13" name="Picture 12" descr="Diagram&#10;&#10;Description automatically generated">
            <a:extLst>
              <a:ext uri="{FF2B5EF4-FFF2-40B4-BE49-F238E27FC236}">
                <a16:creationId xmlns:a16="http://schemas.microsoft.com/office/drawing/2014/main" id="{8B443248-7A84-5A46-AC73-A5CEF12EFCFA}"/>
              </a:ext>
            </a:extLst>
          </p:cNvPr>
          <p:cNvPicPr>
            <a:picLocks noChangeAspect="1"/>
          </p:cNvPicPr>
          <p:nvPr/>
        </p:nvPicPr>
        <p:blipFill>
          <a:blip r:embed="rId3"/>
          <a:stretch>
            <a:fillRect/>
          </a:stretch>
        </p:blipFill>
        <p:spPr>
          <a:xfrm>
            <a:off x="6442911" y="1299657"/>
            <a:ext cx="5530213" cy="5471847"/>
          </a:xfrm>
          <a:prstGeom prst="rect">
            <a:avLst/>
          </a:prstGeom>
        </p:spPr>
      </p:pic>
    </p:spTree>
    <p:extLst>
      <p:ext uri="{BB962C8B-B14F-4D97-AF65-F5344CB8AC3E}">
        <p14:creationId xmlns:p14="http://schemas.microsoft.com/office/powerpoint/2010/main" val="256683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7747-5341-0C4C-BDA0-007697BACEB1}"/>
              </a:ext>
            </a:extLst>
          </p:cNvPr>
          <p:cNvSpPr>
            <a:spLocks noGrp="1"/>
          </p:cNvSpPr>
          <p:nvPr>
            <p:ph type="title"/>
          </p:nvPr>
        </p:nvSpPr>
        <p:spPr/>
        <p:txBody>
          <a:bodyPr/>
          <a:lstStyle/>
          <a:p>
            <a:r>
              <a:rPr lang="en-US" dirty="0"/>
              <a:t>Analysis – Comparing the Trees</a:t>
            </a:r>
          </a:p>
        </p:txBody>
      </p:sp>
      <p:pic>
        <p:nvPicPr>
          <p:cNvPr id="4" name="Picture 3" descr="Diagram&#10;&#10;Description automatically generated">
            <a:extLst>
              <a:ext uri="{FF2B5EF4-FFF2-40B4-BE49-F238E27FC236}">
                <a16:creationId xmlns:a16="http://schemas.microsoft.com/office/drawing/2014/main" id="{C34FE727-99EB-AA42-AC12-72FF1EA3121F}"/>
              </a:ext>
            </a:extLst>
          </p:cNvPr>
          <p:cNvPicPr>
            <a:picLocks noChangeAspect="1"/>
          </p:cNvPicPr>
          <p:nvPr/>
        </p:nvPicPr>
        <p:blipFill>
          <a:blip r:embed="rId2"/>
          <a:stretch>
            <a:fillRect/>
          </a:stretch>
        </p:blipFill>
        <p:spPr>
          <a:xfrm>
            <a:off x="8074282" y="1545101"/>
            <a:ext cx="3753506" cy="3724372"/>
          </a:xfrm>
          <a:prstGeom prst="rect">
            <a:avLst/>
          </a:prstGeom>
        </p:spPr>
      </p:pic>
      <p:pic>
        <p:nvPicPr>
          <p:cNvPr id="21" name="Content Placeholder 20" descr="Diagram&#10;&#10;Description automatically generated">
            <a:extLst>
              <a:ext uri="{FF2B5EF4-FFF2-40B4-BE49-F238E27FC236}">
                <a16:creationId xmlns:a16="http://schemas.microsoft.com/office/drawing/2014/main" id="{8913807D-C0D6-7A4C-B558-9B03BF47BCB4}"/>
              </a:ext>
            </a:extLst>
          </p:cNvPr>
          <p:cNvPicPr>
            <a:picLocks noGrp="1" noChangeAspect="1"/>
          </p:cNvPicPr>
          <p:nvPr>
            <p:ph idx="1"/>
          </p:nvPr>
        </p:nvPicPr>
        <p:blipFill>
          <a:blip r:embed="rId3"/>
          <a:stretch>
            <a:fillRect/>
          </a:stretch>
        </p:blipFill>
        <p:spPr>
          <a:xfrm>
            <a:off x="321364" y="1545101"/>
            <a:ext cx="3669737" cy="3713892"/>
          </a:xfrm>
        </p:spPr>
      </p:pic>
      <p:pic>
        <p:nvPicPr>
          <p:cNvPr id="23" name="Picture 22" descr="Diagram&#10;&#10;Description automatically generated">
            <a:extLst>
              <a:ext uri="{FF2B5EF4-FFF2-40B4-BE49-F238E27FC236}">
                <a16:creationId xmlns:a16="http://schemas.microsoft.com/office/drawing/2014/main" id="{2DB6BA03-9356-D94A-B33C-F97EDC32CF41}"/>
              </a:ext>
            </a:extLst>
          </p:cNvPr>
          <p:cNvPicPr>
            <a:picLocks noChangeAspect="1"/>
          </p:cNvPicPr>
          <p:nvPr/>
        </p:nvPicPr>
        <p:blipFill>
          <a:blip r:embed="rId4"/>
          <a:stretch>
            <a:fillRect/>
          </a:stretch>
        </p:blipFill>
        <p:spPr>
          <a:xfrm>
            <a:off x="4155938" y="1545101"/>
            <a:ext cx="3753507" cy="3713892"/>
          </a:xfrm>
          <a:prstGeom prst="rect">
            <a:avLst/>
          </a:prstGeom>
        </p:spPr>
      </p:pic>
      <p:sp>
        <p:nvSpPr>
          <p:cNvPr id="24" name="Content Placeholder 2">
            <a:extLst>
              <a:ext uri="{FF2B5EF4-FFF2-40B4-BE49-F238E27FC236}">
                <a16:creationId xmlns:a16="http://schemas.microsoft.com/office/drawing/2014/main" id="{597DA29A-C8D8-0845-9EB9-62EC2AE592A3}"/>
              </a:ext>
            </a:extLst>
          </p:cNvPr>
          <p:cNvSpPr txBox="1">
            <a:spLocks/>
          </p:cNvSpPr>
          <p:nvPr/>
        </p:nvSpPr>
        <p:spPr>
          <a:xfrm>
            <a:off x="458694" y="5312898"/>
            <a:ext cx="11274612" cy="1545101"/>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sz="1600" dirty="0"/>
              <a:t>Prune from 14 to 9 to 7 terminal nodes</a:t>
            </a:r>
          </a:p>
          <a:p>
            <a:pPr lvl="1"/>
            <a:r>
              <a:rPr lang="en-US" sz="1600" dirty="0"/>
              <a:t>Partner, Mother’s education, Scholarship type, Father’s education, and Accommodation are removed from 14 to 9</a:t>
            </a:r>
          </a:p>
          <a:p>
            <a:pPr lvl="1"/>
            <a:r>
              <a:rPr lang="en-US" sz="1600" dirty="0"/>
              <a:t>Salary and Father’s occupation are also removed when pruning down to 7</a:t>
            </a:r>
          </a:p>
          <a:p>
            <a:pPr lvl="1"/>
            <a:r>
              <a:rPr lang="en-US" sz="1600" dirty="0"/>
              <a:t>The split values stay the same throughout</a:t>
            </a:r>
          </a:p>
        </p:txBody>
      </p:sp>
    </p:spTree>
    <p:extLst>
      <p:ext uri="{BB962C8B-B14F-4D97-AF65-F5344CB8AC3E}">
        <p14:creationId xmlns:p14="http://schemas.microsoft.com/office/powerpoint/2010/main" val="1323154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514431" cy="1325563"/>
          </a:xfrm>
        </p:spPr>
        <p:txBody>
          <a:bodyPr>
            <a:noAutofit/>
          </a:bodyPr>
          <a:lstStyle/>
          <a:p>
            <a:r>
              <a:rPr lang="en-US" dirty="0"/>
              <a:t>Analysis – Random Forest</a:t>
            </a:r>
          </a:p>
        </p:txBody>
      </p:sp>
      <p:sp>
        <p:nvSpPr>
          <p:cNvPr id="6" name="Content Placeholder 5">
            <a:extLst>
              <a:ext uri="{FF2B5EF4-FFF2-40B4-BE49-F238E27FC236}">
                <a16:creationId xmlns:a16="http://schemas.microsoft.com/office/drawing/2014/main" id="{9162344C-7D96-2A47-98C7-C5B2B482096B}"/>
              </a:ext>
            </a:extLst>
          </p:cNvPr>
          <p:cNvSpPr>
            <a:spLocks noGrp="1"/>
          </p:cNvSpPr>
          <p:nvPr>
            <p:ph idx="1"/>
          </p:nvPr>
        </p:nvSpPr>
        <p:spPr/>
        <p:txBody>
          <a:bodyPr/>
          <a:lstStyle/>
          <a:p>
            <a:r>
              <a:rPr lang="en-US" dirty="0"/>
              <a:t>500 trees generated</a:t>
            </a:r>
          </a:p>
          <a:p>
            <a:r>
              <a:rPr lang="en-US" dirty="0"/>
              <a:t>4 </a:t>
            </a:r>
            <a:r>
              <a:rPr lang="en-US" dirty="0" err="1"/>
              <a:t>mtry</a:t>
            </a:r>
            <a:r>
              <a:rPr lang="en-US" dirty="0"/>
              <a:t> features used to build </a:t>
            </a:r>
            <a:br>
              <a:rPr lang="en-US" dirty="0"/>
            </a:br>
            <a:r>
              <a:rPr lang="en-US" dirty="0"/>
              <a:t>each tree</a:t>
            </a:r>
          </a:p>
          <a:p>
            <a:r>
              <a:rPr lang="en-US" dirty="0"/>
              <a:t>Out of bag (OOB) estimated </a:t>
            </a:r>
            <a:br>
              <a:rPr lang="en-US" dirty="0"/>
            </a:br>
            <a:r>
              <a:rPr lang="en-US" dirty="0"/>
              <a:t>error rate is 34.65%</a:t>
            </a:r>
          </a:p>
          <a:p>
            <a:r>
              <a:rPr lang="en-US" dirty="0"/>
              <a:t>Validation error rate is 34.1%</a:t>
            </a:r>
          </a:p>
        </p:txBody>
      </p:sp>
      <p:pic>
        <p:nvPicPr>
          <p:cNvPr id="9" name="Picture 8">
            <a:extLst>
              <a:ext uri="{FF2B5EF4-FFF2-40B4-BE49-F238E27FC236}">
                <a16:creationId xmlns:a16="http://schemas.microsoft.com/office/drawing/2014/main" id="{155E740F-1A03-8843-97C6-3C3B431192A7}"/>
              </a:ext>
            </a:extLst>
          </p:cNvPr>
          <p:cNvPicPr>
            <a:picLocks noChangeAspect="1"/>
          </p:cNvPicPr>
          <p:nvPr/>
        </p:nvPicPr>
        <p:blipFill>
          <a:blip r:embed="rId2"/>
          <a:stretch>
            <a:fillRect/>
          </a:stretch>
        </p:blipFill>
        <p:spPr>
          <a:xfrm>
            <a:off x="6485850" y="1392240"/>
            <a:ext cx="5247456" cy="5310182"/>
          </a:xfrm>
          <a:prstGeom prst="rect">
            <a:avLst/>
          </a:prstGeom>
        </p:spPr>
      </p:pic>
    </p:spTree>
    <p:extLst>
      <p:ext uri="{BB962C8B-B14F-4D97-AF65-F5344CB8AC3E}">
        <p14:creationId xmlns:p14="http://schemas.microsoft.com/office/powerpoint/2010/main" val="3404094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Introduction</a:t>
            </a:r>
          </a:p>
        </p:txBody>
      </p:sp>
      <p:sp>
        <p:nvSpPr>
          <p:cNvPr id="3" name="Content Placeholder 2">
            <a:extLst>
              <a:ext uri="{FF2B5EF4-FFF2-40B4-BE49-F238E27FC236}">
                <a16:creationId xmlns:a16="http://schemas.microsoft.com/office/drawing/2014/main" id="{4D9349D8-8E67-A342-BEBA-8640266B8E3C}"/>
              </a:ext>
            </a:extLst>
          </p:cNvPr>
          <p:cNvSpPr>
            <a:spLocks noGrp="1"/>
          </p:cNvSpPr>
          <p:nvPr>
            <p:ph idx="1"/>
          </p:nvPr>
        </p:nvSpPr>
        <p:spPr/>
        <p:txBody>
          <a:bodyPr>
            <a:noAutofit/>
          </a:bodyPr>
          <a:lstStyle/>
          <a:p>
            <a:r>
              <a:rPr lang="en-US" sz="1800" dirty="0"/>
              <a:t>This analysis will focus on the usage of tree-based models to predict higher-education student success. </a:t>
            </a:r>
          </a:p>
          <a:p>
            <a:r>
              <a:rPr lang="en-US" sz="1800" dirty="0"/>
              <a:t>The data used in this analysis will be a 2019 study of Cyprian engineering and educational sciences students, which has been gathered specifically to be used with machine learning techniques to predict end-of-term performances. </a:t>
            </a:r>
          </a:p>
          <a:p>
            <a:r>
              <a:rPr lang="en-US" sz="1800" dirty="0"/>
              <a:t>The dataset features 145 student records and 31 predictors that fall into three categories: personal information (e.g., age, sex, relationship status, etc.), family information (e.g., parents’ education and occupation, number of siblings, etc.), and educational habits (e.g., study hours, type of exam prep, classroom behaviors, etc.). </a:t>
            </a:r>
          </a:p>
          <a:p>
            <a:r>
              <a:rPr lang="en-US" sz="1800" dirty="0"/>
              <a:t>In addition, the dataset includes response data – students’ final grade. </a:t>
            </a:r>
          </a:p>
          <a:p>
            <a:r>
              <a:rPr lang="en-US" sz="1800" dirty="0"/>
              <a:t>All prediction and response data have been converted to numeric categorical values. </a:t>
            </a:r>
          </a:p>
          <a:p>
            <a:r>
              <a:rPr lang="en-US" sz="1800" dirty="0"/>
              <a:t>Data source: </a:t>
            </a:r>
            <a:r>
              <a:rPr lang="en-US" sz="1800" u="sng" dirty="0">
                <a:hlinkClick r:id="rId2"/>
              </a:rPr>
              <a:t>http://archive.ics.uci.edu/ml/datasets/Higher+Education+Students+Performance+Evaluation+Dataset</a:t>
            </a:r>
            <a:r>
              <a:rPr lang="en-US" sz="1800" dirty="0"/>
              <a:t> </a:t>
            </a:r>
          </a:p>
          <a:p>
            <a:endParaRPr lang="en-US" sz="1800" dirty="0"/>
          </a:p>
        </p:txBody>
      </p:sp>
    </p:spTree>
    <p:extLst>
      <p:ext uri="{BB962C8B-B14F-4D97-AF65-F5344CB8AC3E}">
        <p14:creationId xmlns:p14="http://schemas.microsoft.com/office/powerpoint/2010/main" val="39517583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514431" cy="1325563"/>
          </a:xfrm>
        </p:spPr>
        <p:txBody>
          <a:bodyPr>
            <a:noAutofit/>
          </a:bodyPr>
          <a:lstStyle/>
          <a:p>
            <a:r>
              <a:rPr lang="en-US" dirty="0"/>
              <a:t>Analysis – Random Forest, continued</a:t>
            </a:r>
          </a:p>
        </p:txBody>
      </p:sp>
      <p:sp>
        <p:nvSpPr>
          <p:cNvPr id="6" name="Content Placeholder 5">
            <a:extLst>
              <a:ext uri="{FF2B5EF4-FFF2-40B4-BE49-F238E27FC236}">
                <a16:creationId xmlns:a16="http://schemas.microsoft.com/office/drawing/2014/main" id="{9162344C-7D96-2A47-98C7-C5B2B482096B}"/>
              </a:ext>
            </a:extLst>
          </p:cNvPr>
          <p:cNvSpPr>
            <a:spLocks noGrp="1"/>
          </p:cNvSpPr>
          <p:nvPr>
            <p:ph idx="1"/>
          </p:nvPr>
        </p:nvSpPr>
        <p:spPr/>
        <p:txBody>
          <a:bodyPr>
            <a:normAutofit/>
          </a:bodyPr>
          <a:lstStyle/>
          <a:p>
            <a:r>
              <a:rPr lang="en-US" sz="2000" dirty="0"/>
              <a:t>Running </a:t>
            </a:r>
            <a:r>
              <a:rPr lang="en-US" sz="1800" dirty="0" err="1">
                <a:latin typeface="Courier New" panose="02070309020205020404" pitchFamily="49" charset="0"/>
                <a:cs typeface="Courier New" panose="02070309020205020404" pitchFamily="49" charset="0"/>
              </a:rPr>
              <a:t>vip</a:t>
            </a:r>
            <a:r>
              <a:rPr lang="en-US" sz="1800" dirty="0">
                <a:latin typeface="Courier New" panose="02070309020205020404" pitchFamily="49" charset="0"/>
                <a:cs typeface="Courier New" panose="02070309020205020404" pitchFamily="49" charset="0"/>
              </a:rPr>
              <a:t>(</a:t>
            </a:r>
            <a:r>
              <a:rPr lang="en-US" sz="1800" dirty="0" err="1">
                <a:latin typeface="Courier New" panose="02070309020205020404" pitchFamily="49" charset="0"/>
                <a:cs typeface="Courier New" panose="02070309020205020404" pitchFamily="49" charset="0"/>
              </a:rPr>
              <a:t>sdata.rf</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num_features</a:t>
            </a:r>
            <a:r>
              <a:rPr lang="en-US" sz="1800" dirty="0">
                <a:latin typeface="Courier New" panose="02070309020205020404" pitchFamily="49" charset="0"/>
                <a:cs typeface="Courier New" panose="02070309020205020404" pitchFamily="49" charset="0"/>
              </a:rPr>
              <a:t>=30)</a:t>
            </a:r>
            <a:r>
              <a:rPr lang="en-US" sz="2000" dirty="0"/>
              <a:t> </a:t>
            </a:r>
            <a:br>
              <a:rPr lang="en-US" sz="2000" dirty="0"/>
            </a:br>
            <a:r>
              <a:rPr lang="en-US" sz="2000" dirty="0"/>
              <a:t>returns a plot of the random forest model’s </a:t>
            </a:r>
            <a:br>
              <a:rPr lang="en-US" sz="2000" dirty="0"/>
            </a:br>
            <a:r>
              <a:rPr lang="en-US" sz="2000" dirty="0"/>
              <a:t>feature importance</a:t>
            </a:r>
          </a:p>
          <a:p>
            <a:r>
              <a:rPr lang="en-US" sz="2000" dirty="0"/>
              <a:t>Running </a:t>
            </a:r>
            <a:r>
              <a:rPr lang="en-US" sz="1800" dirty="0">
                <a:latin typeface="Courier New" panose="02070309020205020404" pitchFamily="49" charset="0"/>
                <a:cs typeface="Courier New" panose="02070309020205020404" pitchFamily="49" charset="0"/>
              </a:rPr>
              <a:t>importance(</a:t>
            </a:r>
            <a:r>
              <a:rPr lang="en-US" sz="1800" dirty="0" err="1">
                <a:latin typeface="Courier New" panose="02070309020205020404" pitchFamily="49" charset="0"/>
                <a:cs typeface="Courier New" panose="02070309020205020404" pitchFamily="49" charset="0"/>
              </a:rPr>
              <a:t>sdata.rf</a:t>
            </a:r>
            <a:r>
              <a:rPr lang="en-US" sz="1800" dirty="0">
                <a:latin typeface="Courier New" panose="02070309020205020404" pitchFamily="49" charset="0"/>
                <a:cs typeface="Courier New" panose="02070309020205020404" pitchFamily="49" charset="0"/>
              </a:rPr>
              <a:t>, type=1)</a:t>
            </a:r>
            <a:r>
              <a:rPr lang="en-US" sz="2000" dirty="0"/>
              <a:t>returns </a:t>
            </a:r>
            <a:br>
              <a:rPr lang="en-US" sz="2000" dirty="0"/>
            </a:br>
            <a:r>
              <a:rPr lang="en-US" sz="2000" dirty="0"/>
              <a:t>a list of predictors and their mean decrease </a:t>
            </a:r>
            <a:br>
              <a:rPr lang="en-US" sz="2000" dirty="0"/>
            </a:br>
            <a:r>
              <a:rPr lang="en-US" sz="2000" dirty="0"/>
              <a:t>accuracy (estimate of the loss in prediction </a:t>
            </a:r>
            <a:br>
              <a:rPr lang="en-US" sz="2000" dirty="0"/>
            </a:br>
            <a:r>
              <a:rPr lang="en-US" sz="2000" dirty="0"/>
              <a:t>performance when a predictor is omitted from </a:t>
            </a:r>
            <a:br>
              <a:rPr lang="en-US" sz="2000" dirty="0"/>
            </a:br>
            <a:r>
              <a:rPr lang="en-US" sz="2000" dirty="0"/>
              <a:t>the training set)</a:t>
            </a:r>
          </a:p>
        </p:txBody>
      </p:sp>
      <p:pic>
        <p:nvPicPr>
          <p:cNvPr id="7" name="Picture 6" descr="Chart&#10;&#10;Description automatically generated">
            <a:extLst>
              <a:ext uri="{FF2B5EF4-FFF2-40B4-BE49-F238E27FC236}">
                <a16:creationId xmlns:a16="http://schemas.microsoft.com/office/drawing/2014/main" id="{85BEC663-BDDB-AA43-BD98-994F3EAED9B9}"/>
              </a:ext>
            </a:extLst>
          </p:cNvPr>
          <p:cNvPicPr>
            <a:picLocks noChangeAspect="1"/>
          </p:cNvPicPr>
          <p:nvPr/>
        </p:nvPicPr>
        <p:blipFill>
          <a:blip r:embed="rId2"/>
          <a:stretch>
            <a:fillRect/>
          </a:stretch>
        </p:blipFill>
        <p:spPr>
          <a:xfrm>
            <a:off x="6730741" y="1372341"/>
            <a:ext cx="5242383" cy="5349980"/>
          </a:xfrm>
          <a:prstGeom prst="rect">
            <a:avLst/>
          </a:prstGeom>
        </p:spPr>
      </p:pic>
      <p:graphicFrame>
        <p:nvGraphicFramePr>
          <p:cNvPr id="8" name="Table 9">
            <a:extLst>
              <a:ext uri="{FF2B5EF4-FFF2-40B4-BE49-F238E27FC236}">
                <a16:creationId xmlns:a16="http://schemas.microsoft.com/office/drawing/2014/main" id="{CF6C6824-3880-314D-9FF3-755BBC5985C7}"/>
              </a:ext>
            </a:extLst>
          </p:cNvPr>
          <p:cNvGraphicFramePr>
            <a:graphicFrameLocks noGrp="1"/>
          </p:cNvGraphicFramePr>
          <p:nvPr>
            <p:extLst>
              <p:ext uri="{D42A27DB-BD31-4B8C-83A1-F6EECF244321}">
                <p14:modId xmlns:p14="http://schemas.microsoft.com/office/powerpoint/2010/main" val="811833825"/>
              </p:ext>
            </p:extLst>
          </p:nvPr>
        </p:nvGraphicFramePr>
        <p:xfrm>
          <a:off x="855923" y="5238961"/>
          <a:ext cx="5477589" cy="1483360"/>
        </p:xfrm>
        <a:graphic>
          <a:graphicData uri="http://schemas.openxmlformats.org/drawingml/2006/table">
            <a:tbl>
              <a:tblPr firstRow="1" bandRow="1">
                <a:tableStyleId>{5C22544A-7EE6-4342-B048-85BDC9FD1C3A}</a:tableStyleId>
              </a:tblPr>
              <a:tblGrid>
                <a:gridCol w="1955913">
                  <a:extLst>
                    <a:ext uri="{9D8B030D-6E8A-4147-A177-3AD203B41FA5}">
                      <a16:colId xmlns:a16="http://schemas.microsoft.com/office/drawing/2014/main" val="3373660464"/>
                    </a:ext>
                  </a:extLst>
                </a:gridCol>
                <a:gridCol w="3521676">
                  <a:extLst>
                    <a:ext uri="{9D8B030D-6E8A-4147-A177-3AD203B41FA5}">
                      <a16:colId xmlns:a16="http://schemas.microsoft.com/office/drawing/2014/main" val="671904725"/>
                    </a:ext>
                  </a:extLst>
                </a:gridCol>
              </a:tblGrid>
              <a:tr h="370840">
                <a:tc>
                  <a:txBody>
                    <a:bodyPr/>
                    <a:lstStyle/>
                    <a:p>
                      <a:r>
                        <a:rPr lang="en-US" dirty="0"/>
                        <a:t>Predictor</a:t>
                      </a:r>
                    </a:p>
                  </a:txBody>
                  <a:tcPr/>
                </a:tc>
                <a:tc>
                  <a:txBody>
                    <a:bodyPr/>
                    <a:lstStyle/>
                    <a:p>
                      <a:r>
                        <a:rPr lang="en-US" dirty="0"/>
                        <a:t>Mean Decrease Accuracy</a:t>
                      </a:r>
                    </a:p>
                  </a:txBody>
                  <a:tcPr/>
                </a:tc>
                <a:extLst>
                  <a:ext uri="{0D108BD9-81ED-4DB2-BD59-A6C34878D82A}">
                    <a16:rowId xmlns:a16="http://schemas.microsoft.com/office/drawing/2014/main" val="1382299902"/>
                  </a:ext>
                </a:extLst>
              </a:tr>
              <a:tr h="370840">
                <a:tc>
                  <a:txBody>
                    <a:bodyPr/>
                    <a:lstStyle/>
                    <a:p>
                      <a:r>
                        <a:rPr lang="en-US" dirty="0"/>
                        <a:t>activities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6.983879552</a:t>
                      </a:r>
                    </a:p>
                  </a:txBody>
                  <a:tcPr/>
                </a:tc>
                <a:extLst>
                  <a:ext uri="{0D108BD9-81ED-4DB2-BD59-A6C34878D82A}">
                    <a16:rowId xmlns:a16="http://schemas.microsoft.com/office/drawing/2014/main" val="2781298520"/>
                  </a:ext>
                </a:extLst>
              </a:tr>
              <a:tr h="370840">
                <a:tc>
                  <a:txBody>
                    <a:bodyPr/>
                    <a:lstStyle/>
                    <a:p>
                      <a:r>
                        <a:rPr lang="en-US" dirty="0" err="1"/>
                        <a:t>cum_gpa_sem</a:t>
                      </a:r>
                      <a:endParaRPr lang="en-US" dirty="0"/>
                    </a:p>
                  </a:txBody>
                  <a:tcPr/>
                </a:tc>
                <a:tc>
                  <a:txBody>
                    <a:bodyPr/>
                    <a:lstStyle/>
                    <a:p>
                      <a:r>
                        <a:rPr lang="en-US" dirty="0"/>
                        <a:t>6.495874670</a:t>
                      </a:r>
                    </a:p>
                  </a:txBody>
                  <a:tcPr/>
                </a:tc>
                <a:extLst>
                  <a:ext uri="{0D108BD9-81ED-4DB2-BD59-A6C34878D82A}">
                    <a16:rowId xmlns:a16="http://schemas.microsoft.com/office/drawing/2014/main" val="3706261334"/>
                  </a:ext>
                </a:extLst>
              </a:tr>
              <a:tr h="370840">
                <a:tc>
                  <a:txBody>
                    <a:bodyPr/>
                    <a:lstStyle/>
                    <a:p>
                      <a:r>
                        <a:rPr lang="en-US" dirty="0"/>
                        <a:t>sex</a:t>
                      </a:r>
                    </a:p>
                  </a:txBody>
                  <a:tcPr/>
                </a:tc>
                <a:tc>
                  <a:txBody>
                    <a:bodyPr/>
                    <a:lstStyle/>
                    <a:p>
                      <a:r>
                        <a:rPr lang="en-US" dirty="0"/>
                        <a:t>5.759228563</a:t>
                      </a:r>
                    </a:p>
                  </a:txBody>
                  <a:tcPr/>
                </a:tc>
                <a:extLst>
                  <a:ext uri="{0D108BD9-81ED-4DB2-BD59-A6C34878D82A}">
                    <a16:rowId xmlns:a16="http://schemas.microsoft.com/office/drawing/2014/main" val="656132488"/>
                  </a:ext>
                </a:extLst>
              </a:tr>
            </a:tbl>
          </a:graphicData>
        </a:graphic>
      </p:graphicFrame>
    </p:spTree>
    <p:extLst>
      <p:ext uri="{BB962C8B-B14F-4D97-AF65-F5344CB8AC3E}">
        <p14:creationId xmlns:p14="http://schemas.microsoft.com/office/powerpoint/2010/main" val="5962000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514431" cy="1325563"/>
          </a:xfrm>
        </p:spPr>
        <p:txBody>
          <a:bodyPr>
            <a:noAutofit/>
          </a:bodyPr>
          <a:lstStyle/>
          <a:p>
            <a:r>
              <a:rPr lang="en-US" dirty="0"/>
              <a:t>Summary of Analysis</a:t>
            </a:r>
          </a:p>
        </p:txBody>
      </p:sp>
      <p:graphicFrame>
        <p:nvGraphicFramePr>
          <p:cNvPr id="3" name="Table 3">
            <a:extLst>
              <a:ext uri="{FF2B5EF4-FFF2-40B4-BE49-F238E27FC236}">
                <a16:creationId xmlns:a16="http://schemas.microsoft.com/office/drawing/2014/main" id="{EEFDC995-886E-9D4C-87F7-7323D8AA57D8}"/>
              </a:ext>
            </a:extLst>
          </p:cNvPr>
          <p:cNvGraphicFramePr>
            <a:graphicFrameLocks noGrp="1"/>
          </p:cNvGraphicFramePr>
          <p:nvPr>
            <p:ph idx="1"/>
            <p:extLst>
              <p:ext uri="{D42A27DB-BD31-4B8C-83A1-F6EECF244321}">
                <p14:modId xmlns:p14="http://schemas.microsoft.com/office/powerpoint/2010/main" val="1663533837"/>
              </p:ext>
            </p:extLst>
          </p:nvPr>
        </p:nvGraphicFramePr>
        <p:xfrm>
          <a:off x="458788" y="1949450"/>
          <a:ext cx="11385549" cy="1854200"/>
        </p:xfrm>
        <a:graphic>
          <a:graphicData uri="http://schemas.openxmlformats.org/drawingml/2006/table">
            <a:tbl>
              <a:tblPr firstRow="1" bandRow="1">
                <a:tableStyleId>{5C22544A-7EE6-4342-B048-85BDC9FD1C3A}</a:tableStyleId>
              </a:tblPr>
              <a:tblGrid>
                <a:gridCol w="2784475">
                  <a:extLst>
                    <a:ext uri="{9D8B030D-6E8A-4147-A177-3AD203B41FA5}">
                      <a16:colId xmlns:a16="http://schemas.microsoft.com/office/drawing/2014/main" val="3737442715"/>
                    </a:ext>
                  </a:extLst>
                </a:gridCol>
                <a:gridCol w="1457325">
                  <a:extLst>
                    <a:ext uri="{9D8B030D-6E8A-4147-A177-3AD203B41FA5}">
                      <a16:colId xmlns:a16="http://schemas.microsoft.com/office/drawing/2014/main" val="2780672187"/>
                    </a:ext>
                  </a:extLst>
                </a:gridCol>
                <a:gridCol w="3228975">
                  <a:extLst>
                    <a:ext uri="{9D8B030D-6E8A-4147-A177-3AD203B41FA5}">
                      <a16:colId xmlns:a16="http://schemas.microsoft.com/office/drawing/2014/main" val="2541051658"/>
                    </a:ext>
                  </a:extLst>
                </a:gridCol>
                <a:gridCol w="3914774">
                  <a:extLst>
                    <a:ext uri="{9D8B030D-6E8A-4147-A177-3AD203B41FA5}">
                      <a16:colId xmlns:a16="http://schemas.microsoft.com/office/drawing/2014/main" val="2186062267"/>
                    </a:ext>
                  </a:extLst>
                </a:gridCol>
              </a:tblGrid>
              <a:tr h="370840">
                <a:tc>
                  <a:txBody>
                    <a:bodyPr/>
                    <a:lstStyle/>
                    <a:p>
                      <a:r>
                        <a:rPr lang="en-US" dirty="0"/>
                        <a:t>Decision Tree Type</a:t>
                      </a:r>
                    </a:p>
                  </a:txBody>
                  <a:tcPr/>
                </a:tc>
                <a:tc>
                  <a:txBody>
                    <a:bodyPr/>
                    <a:lstStyle/>
                    <a:p>
                      <a:r>
                        <a:rPr lang="en-US" dirty="0"/>
                        <a:t># of Nodes</a:t>
                      </a:r>
                    </a:p>
                  </a:txBody>
                  <a:tcPr/>
                </a:tc>
                <a:tc>
                  <a:txBody>
                    <a:bodyPr/>
                    <a:lstStyle/>
                    <a:p>
                      <a:r>
                        <a:rPr lang="en-US" dirty="0"/>
                        <a:t>Misclassification (training) </a:t>
                      </a:r>
                    </a:p>
                  </a:txBody>
                  <a:tcPr/>
                </a:tc>
                <a:tc>
                  <a:txBody>
                    <a:bodyPr/>
                    <a:lstStyle/>
                    <a:p>
                      <a:r>
                        <a:rPr lang="en-US" dirty="0"/>
                        <a:t>Validation Error Rate (test)</a:t>
                      </a:r>
                    </a:p>
                  </a:txBody>
                  <a:tcPr/>
                </a:tc>
                <a:extLst>
                  <a:ext uri="{0D108BD9-81ED-4DB2-BD59-A6C34878D82A}">
                    <a16:rowId xmlns:a16="http://schemas.microsoft.com/office/drawing/2014/main" val="570206753"/>
                  </a:ext>
                </a:extLst>
              </a:tr>
              <a:tr h="370840">
                <a:tc>
                  <a:txBody>
                    <a:bodyPr/>
                    <a:lstStyle/>
                    <a:p>
                      <a:r>
                        <a:rPr lang="en-US" dirty="0"/>
                        <a:t>Full Data Set</a:t>
                      </a:r>
                    </a:p>
                  </a:txBody>
                  <a:tcPr/>
                </a:tc>
                <a:tc>
                  <a:txBody>
                    <a:bodyPr/>
                    <a:lstStyle/>
                    <a:p>
                      <a:r>
                        <a:rPr lang="en-US" dirty="0"/>
                        <a:t>17</a:t>
                      </a:r>
                    </a:p>
                  </a:txBody>
                  <a:tcPr/>
                </a:tc>
                <a:tc>
                  <a:txBody>
                    <a:bodyPr/>
                    <a:lstStyle/>
                    <a:p>
                      <a:r>
                        <a:rPr lang="en-US" dirty="0"/>
                        <a:t>10.34%</a:t>
                      </a:r>
                    </a:p>
                  </a:txBody>
                  <a:tcPr/>
                </a:tc>
                <a:tc>
                  <a:txBody>
                    <a:bodyPr/>
                    <a:lstStyle/>
                    <a:p>
                      <a:r>
                        <a:rPr lang="en-US" dirty="0"/>
                        <a:t>NA</a:t>
                      </a:r>
                    </a:p>
                  </a:txBody>
                  <a:tcPr/>
                </a:tc>
                <a:extLst>
                  <a:ext uri="{0D108BD9-81ED-4DB2-BD59-A6C34878D82A}">
                    <a16:rowId xmlns:a16="http://schemas.microsoft.com/office/drawing/2014/main" val="3768762030"/>
                  </a:ext>
                </a:extLst>
              </a:tr>
              <a:tr h="370840">
                <a:tc>
                  <a:txBody>
                    <a:bodyPr/>
                    <a:lstStyle/>
                    <a:p>
                      <a:r>
                        <a:rPr lang="en-US" dirty="0"/>
                        <a:t>Train/Test Split (70/30)</a:t>
                      </a:r>
                    </a:p>
                  </a:txBody>
                  <a:tcPr/>
                </a:tc>
                <a:tc>
                  <a:txBody>
                    <a:bodyPr/>
                    <a:lstStyle/>
                    <a:p>
                      <a:r>
                        <a:rPr lang="en-US" dirty="0"/>
                        <a:t>14</a:t>
                      </a:r>
                    </a:p>
                  </a:txBody>
                  <a:tcPr/>
                </a:tc>
                <a:tc>
                  <a:txBody>
                    <a:bodyPr/>
                    <a:lstStyle/>
                    <a:p>
                      <a:r>
                        <a:rPr lang="en-US" dirty="0"/>
                        <a:t>16.38%</a:t>
                      </a:r>
                    </a:p>
                  </a:txBody>
                  <a:tcPr/>
                </a:tc>
                <a:tc>
                  <a:txBody>
                    <a:bodyPr/>
                    <a:lstStyle/>
                    <a:p>
                      <a:r>
                        <a:rPr lang="en-US" dirty="0"/>
                        <a:t>50%</a:t>
                      </a:r>
                    </a:p>
                  </a:txBody>
                  <a:tcPr/>
                </a:tc>
                <a:extLst>
                  <a:ext uri="{0D108BD9-81ED-4DB2-BD59-A6C34878D82A}">
                    <a16:rowId xmlns:a16="http://schemas.microsoft.com/office/drawing/2014/main" val="1734859778"/>
                  </a:ext>
                </a:extLst>
              </a:tr>
              <a:tr h="370840">
                <a:tc>
                  <a:txBody>
                    <a:bodyPr/>
                    <a:lstStyle/>
                    <a:p>
                      <a:r>
                        <a:rPr lang="en-US" dirty="0"/>
                        <a:t>Pruning – Option 1</a:t>
                      </a:r>
                    </a:p>
                  </a:txBody>
                  <a:tcPr/>
                </a:tc>
                <a:tc>
                  <a:txBody>
                    <a:bodyPr/>
                    <a:lstStyle/>
                    <a:p>
                      <a:r>
                        <a:rPr lang="en-US" dirty="0"/>
                        <a:t>7</a:t>
                      </a:r>
                    </a:p>
                  </a:txBody>
                  <a:tcPr/>
                </a:tc>
                <a:tc>
                  <a:txBody>
                    <a:bodyPr/>
                    <a:lstStyle/>
                    <a:p>
                      <a:r>
                        <a:rPr lang="en-US" dirty="0"/>
                        <a:t>19.8%</a:t>
                      </a:r>
                    </a:p>
                  </a:txBody>
                  <a:tcPr/>
                </a:tc>
                <a:tc>
                  <a:txBody>
                    <a:bodyPr/>
                    <a:lstStyle/>
                    <a:p>
                      <a:r>
                        <a:rPr lang="en-US" dirty="0"/>
                        <a:t>45.4%</a:t>
                      </a:r>
                    </a:p>
                  </a:txBody>
                  <a:tcPr/>
                </a:tc>
                <a:extLst>
                  <a:ext uri="{0D108BD9-81ED-4DB2-BD59-A6C34878D82A}">
                    <a16:rowId xmlns:a16="http://schemas.microsoft.com/office/drawing/2014/main" val="2994056221"/>
                  </a:ext>
                </a:extLst>
              </a:tr>
              <a:tr h="370840">
                <a:tc>
                  <a:txBody>
                    <a:bodyPr/>
                    <a:lstStyle/>
                    <a:p>
                      <a:r>
                        <a:rPr lang="en-US" dirty="0"/>
                        <a:t>Pruning – Option 2</a:t>
                      </a:r>
                    </a:p>
                  </a:txBody>
                  <a:tcPr/>
                </a:tc>
                <a:tc>
                  <a:txBody>
                    <a:bodyPr/>
                    <a:lstStyle/>
                    <a:p>
                      <a:r>
                        <a:rPr lang="en-US" dirty="0"/>
                        <a:t>9</a:t>
                      </a:r>
                    </a:p>
                  </a:txBody>
                  <a:tcPr/>
                </a:tc>
                <a:tc>
                  <a:txBody>
                    <a:bodyPr/>
                    <a:lstStyle/>
                    <a:p>
                      <a:r>
                        <a:rPr lang="en-US" dirty="0"/>
                        <a:t>16.83%</a:t>
                      </a:r>
                    </a:p>
                  </a:txBody>
                  <a:tcPr/>
                </a:tc>
                <a:tc>
                  <a:txBody>
                    <a:bodyPr/>
                    <a:lstStyle/>
                    <a:p>
                      <a:r>
                        <a:rPr lang="en-US" dirty="0"/>
                        <a:t>47.72% </a:t>
                      </a:r>
                    </a:p>
                  </a:txBody>
                  <a:tcPr/>
                </a:tc>
                <a:extLst>
                  <a:ext uri="{0D108BD9-81ED-4DB2-BD59-A6C34878D82A}">
                    <a16:rowId xmlns:a16="http://schemas.microsoft.com/office/drawing/2014/main" val="2037014413"/>
                  </a:ext>
                </a:extLst>
              </a:tr>
            </a:tbl>
          </a:graphicData>
        </a:graphic>
      </p:graphicFrame>
      <p:graphicFrame>
        <p:nvGraphicFramePr>
          <p:cNvPr id="5" name="Table 3">
            <a:extLst>
              <a:ext uri="{FF2B5EF4-FFF2-40B4-BE49-F238E27FC236}">
                <a16:creationId xmlns:a16="http://schemas.microsoft.com/office/drawing/2014/main" id="{388F6123-1471-0346-A60D-73F3A1C375F3}"/>
              </a:ext>
            </a:extLst>
          </p:cNvPr>
          <p:cNvGraphicFramePr>
            <a:graphicFrameLocks/>
          </p:cNvGraphicFramePr>
          <p:nvPr>
            <p:extLst>
              <p:ext uri="{D42A27DB-BD31-4B8C-83A1-F6EECF244321}">
                <p14:modId xmlns:p14="http://schemas.microsoft.com/office/powerpoint/2010/main" val="1189012246"/>
              </p:ext>
            </p:extLst>
          </p:nvPr>
        </p:nvGraphicFramePr>
        <p:xfrm>
          <a:off x="462903" y="4103650"/>
          <a:ext cx="11381435" cy="741680"/>
        </p:xfrm>
        <a:graphic>
          <a:graphicData uri="http://schemas.openxmlformats.org/drawingml/2006/table">
            <a:tbl>
              <a:tblPr firstRow="1" bandRow="1">
                <a:tableStyleId>{5C22544A-7EE6-4342-B048-85BDC9FD1C3A}</a:tableStyleId>
              </a:tblPr>
              <a:tblGrid>
                <a:gridCol w="4237685">
                  <a:extLst>
                    <a:ext uri="{9D8B030D-6E8A-4147-A177-3AD203B41FA5}">
                      <a16:colId xmlns:a16="http://schemas.microsoft.com/office/drawing/2014/main" val="3737442715"/>
                    </a:ext>
                  </a:extLst>
                </a:gridCol>
                <a:gridCol w="3214687">
                  <a:extLst>
                    <a:ext uri="{9D8B030D-6E8A-4147-A177-3AD203B41FA5}">
                      <a16:colId xmlns:a16="http://schemas.microsoft.com/office/drawing/2014/main" val="2541051658"/>
                    </a:ext>
                  </a:extLst>
                </a:gridCol>
                <a:gridCol w="3929063">
                  <a:extLst>
                    <a:ext uri="{9D8B030D-6E8A-4147-A177-3AD203B41FA5}">
                      <a16:colId xmlns:a16="http://schemas.microsoft.com/office/drawing/2014/main" val="246920821"/>
                    </a:ext>
                  </a:extLst>
                </a:gridCol>
              </a:tblGrid>
              <a:tr h="370840">
                <a:tc>
                  <a:txBody>
                    <a:bodyPr/>
                    <a:lstStyle/>
                    <a:p>
                      <a:r>
                        <a:rPr lang="en-US" dirty="0"/>
                        <a:t>Random Forest</a:t>
                      </a:r>
                    </a:p>
                  </a:txBody>
                  <a:tcPr/>
                </a:tc>
                <a:tc>
                  <a:txBody>
                    <a:bodyPr/>
                    <a:lstStyle/>
                    <a:p>
                      <a:r>
                        <a:rPr lang="en-US" dirty="0"/>
                        <a:t>OOB (training)</a:t>
                      </a:r>
                    </a:p>
                  </a:txBody>
                  <a:tcPr/>
                </a:tc>
                <a:tc>
                  <a:txBody>
                    <a:bodyPr/>
                    <a:lstStyle/>
                    <a:p>
                      <a:r>
                        <a:rPr lang="en-US" dirty="0"/>
                        <a:t>Validation Error Rate (test)</a:t>
                      </a:r>
                    </a:p>
                  </a:txBody>
                  <a:tcPr/>
                </a:tc>
                <a:extLst>
                  <a:ext uri="{0D108BD9-81ED-4DB2-BD59-A6C34878D82A}">
                    <a16:rowId xmlns:a16="http://schemas.microsoft.com/office/drawing/2014/main" val="570206753"/>
                  </a:ext>
                </a:extLst>
              </a:tr>
              <a:tr h="370840">
                <a:tc>
                  <a:txBody>
                    <a:bodyPr/>
                    <a:lstStyle/>
                    <a:p>
                      <a:r>
                        <a:rPr lang="en-US" dirty="0"/>
                        <a:t>500 trees, 4 </a:t>
                      </a:r>
                      <a:r>
                        <a:rPr lang="en-US" dirty="0" err="1"/>
                        <a:t>mtry</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34.1%</a:t>
                      </a:r>
                    </a:p>
                  </a:txBody>
                  <a:tcPr/>
                </a:tc>
                <a:extLst>
                  <a:ext uri="{0D108BD9-81ED-4DB2-BD59-A6C34878D82A}">
                    <a16:rowId xmlns:a16="http://schemas.microsoft.com/office/drawing/2014/main" val="3768762030"/>
                  </a:ext>
                </a:extLst>
              </a:tr>
            </a:tbl>
          </a:graphicData>
        </a:graphic>
      </p:graphicFrame>
      <p:sp>
        <p:nvSpPr>
          <p:cNvPr id="8" name="Content Placeholder 2">
            <a:extLst>
              <a:ext uri="{FF2B5EF4-FFF2-40B4-BE49-F238E27FC236}">
                <a16:creationId xmlns:a16="http://schemas.microsoft.com/office/drawing/2014/main" id="{0652015A-D692-7E48-A477-3BF179E81955}"/>
              </a:ext>
            </a:extLst>
          </p:cNvPr>
          <p:cNvSpPr txBox="1">
            <a:spLocks/>
          </p:cNvSpPr>
          <p:nvPr/>
        </p:nvSpPr>
        <p:spPr>
          <a:xfrm>
            <a:off x="458694" y="5145330"/>
            <a:ext cx="11274612" cy="15149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Cumulative GPA from previous semester was the most important predictor in the decision tree models.</a:t>
            </a:r>
          </a:p>
          <a:p>
            <a:r>
              <a:rPr lang="en-US" dirty="0"/>
              <a:t>Activities (followed by Cumulative GPA) was the most import predictor on the random forest model.</a:t>
            </a:r>
          </a:p>
          <a:p>
            <a:r>
              <a:rPr lang="en-US" dirty="0"/>
              <a:t>Interestingly, Activities does not appear in the decision tree models. </a:t>
            </a:r>
          </a:p>
        </p:txBody>
      </p:sp>
    </p:spTree>
    <p:extLst>
      <p:ext uri="{BB962C8B-B14F-4D97-AF65-F5344CB8AC3E}">
        <p14:creationId xmlns:p14="http://schemas.microsoft.com/office/powerpoint/2010/main" val="3436455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6C044-7C66-BB49-A40D-006E0A38BF1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EC77396-6321-C54D-887F-5E597AB9AA9E}"/>
              </a:ext>
            </a:extLst>
          </p:cNvPr>
          <p:cNvSpPr>
            <a:spLocks noGrp="1"/>
          </p:cNvSpPr>
          <p:nvPr>
            <p:ph idx="1"/>
          </p:nvPr>
        </p:nvSpPr>
        <p:spPr>
          <a:xfrm>
            <a:off x="458694" y="1340858"/>
            <a:ext cx="6570756" cy="5517142"/>
          </a:xfrm>
        </p:spPr>
        <p:txBody>
          <a:bodyPr>
            <a:noAutofit/>
          </a:bodyPr>
          <a:lstStyle/>
          <a:p>
            <a:r>
              <a:rPr lang="en-US" sz="2000" dirty="0"/>
              <a:t>Out of all decision tree options, pruning the tree down to 7 terminal nodes seemed to be the best.</a:t>
            </a:r>
          </a:p>
          <a:p>
            <a:pPr lvl="1"/>
            <a:r>
              <a:rPr lang="en-US" sz="1600" dirty="0"/>
              <a:t>Easiest to read out of the options (9, 14, and 17 terminals nodes)</a:t>
            </a:r>
          </a:p>
          <a:p>
            <a:pPr lvl="1"/>
            <a:r>
              <a:rPr lang="en-US" sz="1600" dirty="0"/>
              <a:t>Lowest validation error rate – 45.4%</a:t>
            </a:r>
          </a:p>
          <a:p>
            <a:r>
              <a:rPr lang="en-US" sz="2000" dirty="0"/>
              <a:t>While the decision tree depicts a clear picture of the predictors and paths that lead to student success and failure, the high validation error rate cannot be ignored.</a:t>
            </a:r>
          </a:p>
          <a:p>
            <a:r>
              <a:rPr lang="en-US" sz="2000" dirty="0"/>
              <a:t>Using an ensemble of decision trees – a random forest – seems to be a better option for this dataset – with minimal tuning, we were able to generate a lower validation error rate at 34.1%.</a:t>
            </a:r>
          </a:p>
          <a:p>
            <a:pPr lvl="1"/>
            <a:r>
              <a:rPr lang="en-US" sz="1600" dirty="0"/>
              <a:t>Using data like mean decrease accuracy and visualizations like the variable importance plot can help to tell the story of the data. </a:t>
            </a:r>
          </a:p>
        </p:txBody>
      </p:sp>
      <p:pic>
        <p:nvPicPr>
          <p:cNvPr id="5" name="Picture 4" descr="Diagram, schematic&#10;&#10;Description automatically generated">
            <a:extLst>
              <a:ext uri="{FF2B5EF4-FFF2-40B4-BE49-F238E27FC236}">
                <a16:creationId xmlns:a16="http://schemas.microsoft.com/office/drawing/2014/main" id="{5479F7D8-5E1A-6841-A0DC-038129BF32B4}"/>
              </a:ext>
            </a:extLst>
          </p:cNvPr>
          <p:cNvPicPr>
            <a:picLocks noChangeAspect="1"/>
          </p:cNvPicPr>
          <p:nvPr/>
        </p:nvPicPr>
        <p:blipFill>
          <a:blip r:embed="rId2"/>
          <a:stretch>
            <a:fillRect/>
          </a:stretch>
        </p:blipFill>
        <p:spPr>
          <a:xfrm>
            <a:off x="7029450" y="1237298"/>
            <a:ext cx="4904812" cy="5042330"/>
          </a:xfrm>
          <a:prstGeom prst="rect">
            <a:avLst/>
          </a:prstGeom>
        </p:spPr>
      </p:pic>
      <p:sp>
        <p:nvSpPr>
          <p:cNvPr id="6" name="TextBox 5">
            <a:extLst>
              <a:ext uri="{FF2B5EF4-FFF2-40B4-BE49-F238E27FC236}">
                <a16:creationId xmlns:a16="http://schemas.microsoft.com/office/drawing/2014/main" id="{435C9D2C-1AC4-9146-B60A-5364A73EF1FB}"/>
              </a:ext>
            </a:extLst>
          </p:cNvPr>
          <p:cNvSpPr txBox="1"/>
          <p:nvPr/>
        </p:nvSpPr>
        <p:spPr>
          <a:xfrm>
            <a:off x="7905750" y="6338351"/>
            <a:ext cx="4286250" cy="307777"/>
          </a:xfrm>
          <a:prstGeom prst="rect">
            <a:avLst/>
          </a:prstGeom>
          <a:noFill/>
        </p:spPr>
        <p:txBody>
          <a:bodyPr wrap="square" rtlCol="0">
            <a:spAutoFit/>
          </a:bodyPr>
          <a:lstStyle/>
          <a:p>
            <a:r>
              <a:rPr lang="en-US" sz="1400" dirty="0"/>
              <a:t>N-values from </a:t>
            </a:r>
            <a:r>
              <a:rPr lang="en-US" sz="1400" dirty="0">
                <a:latin typeface="Courier New" panose="02070309020205020404" pitchFamily="49" charset="0"/>
                <a:cs typeface="Courier New" panose="02070309020205020404" pitchFamily="49" charset="0"/>
              </a:rPr>
              <a:t>prune.sdata.7$frame</a:t>
            </a:r>
          </a:p>
        </p:txBody>
      </p:sp>
    </p:spTree>
    <p:extLst>
      <p:ext uri="{BB962C8B-B14F-4D97-AF65-F5344CB8AC3E}">
        <p14:creationId xmlns:p14="http://schemas.microsoft.com/office/powerpoint/2010/main" val="212942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Data – Predictors – Personal Data</a:t>
            </a:r>
          </a:p>
        </p:txBody>
      </p:sp>
      <p:graphicFrame>
        <p:nvGraphicFramePr>
          <p:cNvPr id="6" name="Table 6">
            <a:extLst>
              <a:ext uri="{FF2B5EF4-FFF2-40B4-BE49-F238E27FC236}">
                <a16:creationId xmlns:a16="http://schemas.microsoft.com/office/drawing/2014/main" id="{2E57B64F-05AD-C140-8185-C19B6D842D0E}"/>
              </a:ext>
            </a:extLst>
          </p:cNvPr>
          <p:cNvGraphicFramePr>
            <a:graphicFrameLocks noGrp="1"/>
          </p:cNvGraphicFramePr>
          <p:nvPr>
            <p:ph idx="1"/>
            <p:extLst>
              <p:ext uri="{D42A27DB-BD31-4B8C-83A1-F6EECF244321}">
                <p14:modId xmlns:p14="http://schemas.microsoft.com/office/powerpoint/2010/main" val="1937062287"/>
              </p:ext>
            </p:extLst>
          </p:nvPr>
        </p:nvGraphicFramePr>
        <p:xfrm>
          <a:off x="458785" y="1949450"/>
          <a:ext cx="11239570" cy="4348480"/>
        </p:xfrm>
        <a:graphic>
          <a:graphicData uri="http://schemas.openxmlformats.org/drawingml/2006/table">
            <a:tbl>
              <a:tblPr firstRow="1" bandRow="1">
                <a:tableStyleId>{5C22544A-7EE6-4342-B048-85BDC9FD1C3A}</a:tableStyleId>
              </a:tblPr>
              <a:tblGrid>
                <a:gridCol w="531606">
                  <a:extLst>
                    <a:ext uri="{9D8B030D-6E8A-4147-A177-3AD203B41FA5}">
                      <a16:colId xmlns:a16="http://schemas.microsoft.com/office/drawing/2014/main" val="1243466740"/>
                    </a:ext>
                  </a:extLst>
                </a:gridCol>
                <a:gridCol w="5353982">
                  <a:extLst>
                    <a:ext uri="{9D8B030D-6E8A-4147-A177-3AD203B41FA5}">
                      <a16:colId xmlns:a16="http://schemas.microsoft.com/office/drawing/2014/main" val="948360116"/>
                    </a:ext>
                  </a:extLst>
                </a:gridCol>
                <a:gridCol w="5353982">
                  <a:extLst>
                    <a:ext uri="{9D8B030D-6E8A-4147-A177-3AD203B41FA5}">
                      <a16:colId xmlns:a16="http://schemas.microsoft.com/office/drawing/2014/main" val="1606889553"/>
                    </a:ext>
                  </a:extLst>
                </a:gridCol>
              </a:tblGrid>
              <a:tr h="370840">
                <a:tc>
                  <a:txBody>
                    <a:bodyPr/>
                    <a:lstStyle/>
                    <a:p>
                      <a:r>
                        <a:rPr lang="en-US" dirty="0"/>
                        <a:t>#</a:t>
                      </a:r>
                    </a:p>
                  </a:txBody>
                  <a:tcPr/>
                </a:tc>
                <a:tc>
                  <a:txBody>
                    <a:bodyPr/>
                    <a:lstStyle/>
                    <a:p>
                      <a:r>
                        <a:rPr lang="en-US" dirty="0"/>
                        <a:t>Predictor</a:t>
                      </a:r>
                    </a:p>
                  </a:txBody>
                  <a:tcPr/>
                </a:tc>
                <a:tc>
                  <a:txBody>
                    <a:bodyPr/>
                    <a:lstStyle/>
                    <a:p>
                      <a:r>
                        <a:rPr lang="en-US" dirty="0"/>
                        <a:t>Categories</a:t>
                      </a:r>
                    </a:p>
                  </a:txBody>
                  <a:tcPr/>
                </a:tc>
                <a:extLst>
                  <a:ext uri="{0D108BD9-81ED-4DB2-BD59-A6C34878D82A}">
                    <a16:rowId xmlns:a16="http://schemas.microsoft.com/office/drawing/2014/main" val="477035162"/>
                  </a:ext>
                </a:extLst>
              </a:tr>
              <a:tr h="370840">
                <a:tc>
                  <a:txBody>
                    <a:bodyPr/>
                    <a:lstStyle/>
                    <a:p>
                      <a:r>
                        <a:rPr lang="en-US" dirty="0"/>
                        <a:t>1</a:t>
                      </a:r>
                    </a:p>
                  </a:txBody>
                  <a:tcPr/>
                </a:tc>
                <a:tc>
                  <a:txBody>
                    <a:bodyPr/>
                    <a:lstStyle/>
                    <a:p>
                      <a:r>
                        <a:rPr lang="en-US" dirty="0"/>
                        <a:t>Student age</a:t>
                      </a:r>
                    </a:p>
                  </a:txBody>
                  <a:tcPr/>
                </a:tc>
                <a:tc>
                  <a:txBody>
                    <a:bodyPr/>
                    <a:lstStyle/>
                    <a:p>
                      <a:r>
                        <a:rPr lang="en-US" sz="1800" b="0" i="0" u="none" strike="noStrike" kern="1200" dirty="0">
                          <a:solidFill>
                            <a:schemeClr val="dk1"/>
                          </a:solidFill>
                          <a:effectLst/>
                          <a:latin typeface="+mn-lt"/>
                          <a:ea typeface="+mn-ea"/>
                          <a:cs typeface="+mn-cs"/>
                        </a:rPr>
                        <a:t>1: 18-21, 2: 22-25, 3: above 26</a:t>
                      </a:r>
                      <a:endParaRPr lang="en-US" dirty="0"/>
                    </a:p>
                  </a:txBody>
                  <a:tcPr/>
                </a:tc>
                <a:extLst>
                  <a:ext uri="{0D108BD9-81ED-4DB2-BD59-A6C34878D82A}">
                    <a16:rowId xmlns:a16="http://schemas.microsoft.com/office/drawing/2014/main" val="2754293623"/>
                  </a:ext>
                </a:extLst>
              </a:tr>
              <a:tr h="370840">
                <a:tc>
                  <a:txBody>
                    <a:bodyPr/>
                    <a:lstStyle/>
                    <a:p>
                      <a:r>
                        <a:rPr lang="en-US" dirty="0"/>
                        <a:t>2</a:t>
                      </a:r>
                    </a:p>
                  </a:txBody>
                  <a:tcPr/>
                </a:tc>
                <a:tc>
                  <a:txBody>
                    <a:bodyPr/>
                    <a:lstStyle/>
                    <a:p>
                      <a:r>
                        <a:rPr lang="en-US" dirty="0"/>
                        <a:t>Sex</a:t>
                      </a:r>
                    </a:p>
                  </a:txBody>
                  <a:tcPr/>
                </a:tc>
                <a:tc>
                  <a:txBody>
                    <a:bodyPr/>
                    <a:lstStyle/>
                    <a:p>
                      <a:r>
                        <a:rPr lang="en-US" sz="1800" b="0" i="0" u="none" strike="noStrike" kern="1200" dirty="0">
                          <a:solidFill>
                            <a:schemeClr val="dk1"/>
                          </a:solidFill>
                          <a:effectLst/>
                          <a:latin typeface="+mn-lt"/>
                          <a:ea typeface="+mn-ea"/>
                          <a:cs typeface="+mn-cs"/>
                        </a:rPr>
                        <a:t>1: female, 2: male</a:t>
                      </a:r>
                      <a:endParaRPr lang="en-US" dirty="0"/>
                    </a:p>
                  </a:txBody>
                  <a:tcPr/>
                </a:tc>
                <a:extLst>
                  <a:ext uri="{0D108BD9-81ED-4DB2-BD59-A6C34878D82A}">
                    <a16:rowId xmlns:a16="http://schemas.microsoft.com/office/drawing/2014/main" val="3998320665"/>
                  </a:ext>
                </a:extLst>
              </a:tr>
              <a:tr h="370840">
                <a:tc>
                  <a:txBody>
                    <a:bodyPr/>
                    <a:lstStyle/>
                    <a:p>
                      <a:r>
                        <a:rPr lang="en-US" dirty="0"/>
                        <a:t>3</a:t>
                      </a:r>
                    </a:p>
                  </a:txBody>
                  <a:tcPr/>
                </a:tc>
                <a:tc>
                  <a:txBody>
                    <a:bodyPr/>
                    <a:lstStyle/>
                    <a:p>
                      <a:r>
                        <a:rPr lang="en-US" dirty="0"/>
                        <a:t>Graduated high school type</a:t>
                      </a:r>
                    </a:p>
                  </a:txBody>
                  <a:tcPr/>
                </a:tc>
                <a:tc>
                  <a:txBody>
                    <a:bodyPr/>
                    <a:lstStyle/>
                    <a:p>
                      <a:r>
                        <a:rPr lang="en-US" sz="1800" b="0" i="0" u="none" strike="noStrike" kern="1200" dirty="0">
                          <a:solidFill>
                            <a:schemeClr val="dk1"/>
                          </a:solidFill>
                          <a:effectLst/>
                          <a:latin typeface="+mn-lt"/>
                          <a:ea typeface="+mn-ea"/>
                          <a:cs typeface="+mn-cs"/>
                        </a:rPr>
                        <a:t>1: private, 2: state, 3: other</a:t>
                      </a:r>
                      <a:endParaRPr lang="en-US" dirty="0"/>
                    </a:p>
                  </a:txBody>
                  <a:tcPr/>
                </a:tc>
                <a:extLst>
                  <a:ext uri="{0D108BD9-81ED-4DB2-BD59-A6C34878D82A}">
                    <a16:rowId xmlns:a16="http://schemas.microsoft.com/office/drawing/2014/main" val="2172875376"/>
                  </a:ext>
                </a:extLst>
              </a:tr>
              <a:tr h="370840">
                <a:tc>
                  <a:txBody>
                    <a:bodyPr/>
                    <a:lstStyle/>
                    <a:p>
                      <a:r>
                        <a:rPr lang="en-US" dirty="0"/>
                        <a:t>4</a:t>
                      </a:r>
                    </a:p>
                  </a:txBody>
                  <a:tcPr/>
                </a:tc>
                <a:tc>
                  <a:txBody>
                    <a:bodyPr/>
                    <a:lstStyle/>
                    <a:p>
                      <a:r>
                        <a:rPr lang="en-US" dirty="0"/>
                        <a:t>Scholarship type</a:t>
                      </a:r>
                    </a:p>
                  </a:txBody>
                  <a:tcPr/>
                </a:tc>
                <a:tc>
                  <a:txBody>
                    <a:bodyPr/>
                    <a:lstStyle/>
                    <a:p>
                      <a:r>
                        <a:rPr lang="en-US" sz="1800" b="0" i="0" u="none" strike="noStrike" kern="1200" dirty="0">
                          <a:solidFill>
                            <a:schemeClr val="dk1"/>
                          </a:solidFill>
                          <a:effectLst/>
                          <a:latin typeface="+mn-lt"/>
                          <a:ea typeface="+mn-ea"/>
                          <a:cs typeface="+mn-cs"/>
                        </a:rPr>
                        <a:t>1: None, 2: 25%, 3: 50%, 4: 75%, 5: Full</a:t>
                      </a:r>
                      <a:endParaRPr lang="en-US" dirty="0"/>
                    </a:p>
                  </a:txBody>
                  <a:tcPr/>
                </a:tc>
                <a:extLst>
                  <a:ext uri="{0D108BD9-81ED-4DB2-BD59-A6C34878D82A}">
                    <a16:rowId xmlns:a16="http://schemas.microsoft.com/office/drawing/2014/main" val="1244469024"/>
                  </a:ext>
                </a:extLst>
              </a:tr>
              <a:tr h="370840">
                <a:tc>
                  <a:txBody>
                    <a:bodyPr/>
                    <a:lstStyle/>
                    <a:p>
                      <a:r>
                        <a:rPr lang="en-US" dirty="0"/>
                        <a:t>5</a:t>
                      </a:r>
                    </a:p>
                  </a:txBody>
                  <a:tcPr/>
                </a:tc>
                <a:tc>
                  <a:txBody>
                    <a:bodyPr/>
                    <a:lstStyle/>
                    <a:p>
                      <a:r>
                        <a:rPr lang="en-US" dirty="0"/>
                        <a:t>Additional work</a:t>
                      </a:r>
                    </a:p>
                  </a:txBody>
                  <a:tcPr/>
                </a:tc>
                <a:tc>
                  <a:txBody>
                    <a:bodyPr/>
                    <a:lstStyle/>
                    <a:p>
                      <a:r>
                        <a:rPr lang="en-US" sz="1800" b="0" i="0" u="none" strike="noStrike" kern="1200" dirty="0">
                          <a:solidFill>
                            <a:schemeClr val="dk1"/>
                          </a:solidFill>
                          <a:effectLst/>
                          <a:latin typeface="+mn-lt"/>
                          <a:ea typeface="+mn-ea"/>
                          <a:cs typeface="+mn-cs"/>
                        </a:rPr>
                        <a:t>1: Yes, 2: No</a:t>
                      </a:r>
                      <a:endParaRPr lang="en-US" dirty="0"/>
                    </a:p>
                  </a:txBody>
                  <a:tcPr/>
                </a:tc>
                <a:extLst>
                  <a:ext uri="{0D108BD9-81ED-4DB2-BD59-A6C34878D82A}">
                    <a16:rowId xmlns:a16="http://schemas.microsoft.com/office/drawing/2014/main" val="2373566362"/>
                  </a:ext>
                </a:extLst>
              </a:tr>
              <a:tr h="370840">
                <a:tc>
                  <a:txBody>
                    <a:bodyPr/>
                    <a:lstStyle/>
                    <a:p>
                      <a:r>
                        <a:rPr lang="en-US" dirty="0"/>
                        <a:t>6</a:t>
                      </a:r>
                    </a:p>
                  </a:txBody>
                  <a:tcPr/>
                </a:tc>
                <a:tc>
                  <a:txBody>
                    <a:bodyPr/>
                    <a:lstStyle/>
                    <a:p>
                      <a:r>
                        <a:rPr lang="en-US" dirty="0"/>
                        <a:t>Regular artistic /sports activity</a:t>
                      </a:r>
                    </a:p>
                  </a:txBody>
                  <a:tcPr/>
                </a:tc>
                <a:tc>
                  <a:txBody>
                    <a:bodyPr/>
                    <a:lstStyle/>
                    <a:p>
                      <a:r>
                        <a:rPr lang="en-US" sz="1800" b="0" i="0" u="none" strike="noStrike" kern="1200" dirty="0">
                          <a:solidFill>
                            <a:schemeClr val="dk1"/>
                          </a:solidFill>
                          <a:effectLst/>
                          <a:latin typeface="+mn-lt"/>
                          <a:ea typeface="+mn-ea"/>
                          <a:cs typeface="+mn-cs"/>
                        </a:rPr>
                        <a:t>1: Yes, 2: No</a:t>
                      </a:r>
                      <a:endParaRPr lang="en-US" dirty="0"/>
                    </a:p>
                  </a:txBody>
                  <a:tcPr/>
                </a:tc>
                <a:extLst>
                  <a:ext uri="{0D108BD9-81ED-4DB2-BD59-A6C34878D82A}">
                    <a16:rowId xmlns:a16="http://schemas.microsoft.com/office/drawing/2014/main" val="4218218273"/>
                  </a:ext>
                </a:extLst>
              </a:tr>
              <a:tr h="370840">
                <a:tc>
                  <a:txBody>
                    <a:bodyPr/>
                    <a:lstStyle/>
                    <a:p>
                      <a:r>
                        <a:rPr lang="en-US" dirty="0"/>
                        <a:t>7</a:t>
                      </a:r>
                    </a:p>
                  </a:txBody>
                  <a:tcPr/>
                </a:tc>
                <a:tc>
                  <a:txBody>
                    <a:bodyPr/>
                    <a:lstStyle/>
                    <a:p>
                      <a:r>
                        <a:rPr lang="en-US" dirty="0"/>
                        <a:t>Do you have a partner?</a:t>
                      </a:r>
                    </a:p>
                  </a:txBody>
                  <a:tcPr/>
                </a:tc>
                <a:tc>
                  <a:txBody>
                    <a:bodyPr/>
                    <a:lstStyle/>
                    <a:p>
                      <a:r>
                        <a:rPr lang="en-US" sz="1800" b="0" i="0" u="none" strike="noStrike" kern="1200" dirty="0">
                          <a:solidFill>
                            <a:schemeClr val="dk1"/>
                          </a:solidFill>
                          <a:effectLst/>
                          <a:latin typeface="+mn-lt"/>
                          <a:ea typeface="+mn-ea"/>
                          <a:cs typeface="+mn-cs"/>
                        </a:rPr>
                        <a:t>1: Yes, 2: No</a:t>
                      </a:r>
                      <a:endParaRPr lang="en-US" dirty="0"/>
                    </a:p>
                  </a:txBody>
                  <a:tcPr/>
                </a:tc>
                <a:extLst>
                  <a:ext uri="{0D108BD9-81ED-4DB2-BD59-A6C34878D82A}">
                    <a16:rowId xmlns:a16="http://schemas.microsoft.com/office/drawing/2014/main" val="3386170717"/>
                  </a:ext>
                </a:extLst>
              </a:tr>
              <a:tr h="370840">
                <a:tc>
                  <a:txBody>
                    <a:bodyPr/>
                    <a:lstStyle/>
                    <a:p>
                      <a:r>
                        <a:rPr lang="en-US" dirty="0"/>
                        <a:t>8</a:t>
                      </a:r>
                    </a:p>
                  </a:txBody>
                  <a:tcPr/>
                </a:tc>
                <a:tc>
                  <a:txBody>
                    <a:bodyPr/>
                    <a:lstStyle/>
                    <a:p>
                      <a:r>
                        <a:rPr lang="en-US" dirty="0"/>
                        <a:t>Total salary if available</a:t>
                      </a:r>
                    </a:p>
                  </a:txBody>
                  <a:tcPr/>
                </a:tc>
                <a:tc>
                  <a:txBody>
                    <a:bodyPr/>
                    <a:lstStyle/>
                    <a:p>
                      <a:r>
                        <a:rPr lang="en-US" sz="1800" b="0" i="0" u="none" strike="noStrike" kern="1200" dirty="0">
                          <a:solidFill>
                            <a:schemeClr val="dk1"/>
                          </a:solidFill>
                          <a:effectLst/>
                          <a:latin typeface="+mn-lt"/>
                          <a:ea typeface="+mn-ea"/>
                          <a:cs typeface="+mn-cs"/>
                        </a:rPr>
                        <a:t>1: USD 135-200, 2: USD 201-270,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3: USD 271-340, 4: USD 341-410, 5: above 410</a:t>
                      </a:r>
                      <a:endParaRPr lang="en-US" dirty="0"/>
                    </a:p>
                  </a:txBody>
                  <a:tcPr/>
                </a:tc>
                <a:extLst>
                  <a:ext uri="{0D108BD9-81ED-4DB2-BD59-A6C34878D82A}">
                    <a16:rowId xmlns:a16="http://schemas.microsoft.com/office/drawing/2014/main" val="3894176194"/>
                  </a:ext>
                </a:extLst>
              </a:tr>
              <a:tr h="370840">
                <a:tc>
                  <a:txBody>
                    <a:bodyPr/>
                    <a:lstStyle/>
                    <a:p>
                      <a:r>
                        <a:rPr lang="en-US" dirty="0"/>
                        <a:t>9</a:t>
                      </a:r>
                    </a:p>
                  </a:txBody>
                  <a:tcPr/>
                </a:tc>
                <a:tc>
                  <a:txBody>
                    <a:bodyPr/>
                    <a:lstStyle/>
                    <a:p>
                      <a:r>
                        <a:rPr lang="en-US" dirty="0"/>
                        <a:t>Transportation to university</a:t>
                      </a:r>
                    </a:p>
                  </a:txBody>
                  <a:tcPr/>
                </a:tc>
                <a:tc>
                  <a:txBody>
                    <a:bodyPr/>
                    <a:lstStyle/>
                    <a:p>
                      <a:r>
                        <a:rPr lang="en-US" sz="1800" b="0" i="0" u="none" strike="noStrike" kern="1200" dirty="0">
                          <a:solidFill>
                            <a:schemeClr val="dk1"/>
                          </a:solidFill>
                          <a:effectLst/>
                          <a:latin typeface="+mn-lt"/>
                          <a:ea typeface="+mn-ea"/>
                          <a:cs typeface="+mn-cs"/>
                        </a:rPr>
                        <a:t>1: Bus, 2: Private car/taxi, 3: bicycle, 4: Other</a:t>
                      </a:r>
                      <a:endParaRPr lang="en-US" dirty="0"/>
                    </a:p>
                  </a:txBody>
                  <a:tcPr/>
                </a:tc>
                <a:extLst>
                  <a:ext uri="{0D108BD9-81ED-4DB2-BD59-A6C34878D82A}">
                    <a16:rowId xmlns:a16="http://schemas.microsoft.com/office/drawing/2014/main" val="2628606267"/>
                  </a:ext>
                </a:extLst>
              </a:tr>
              <a:tr h="370840">
                <a:tc>
                  <a:txBody>
                    <a:bodyPr/>
                    <a:lstStyle/>
                    <a:p>
                      <a:r>
                        <a:rPr lang="en-US" dirty="0"/>
                        <a:t>10</a:t>
                      </a:r>
                    </a:p>
                  </a:txBody>
                  <a:tcPr/>
                </a:tc>
                <a:tc>
                  <a:txBody>
                    <a:bodyPr/>
                    <a:lstStyle/>
                    <a:p>
                      <a:r>
                        <a:rPr lang="en-US" dirty="0"/>
                        <a:t>Accommodation type in Cyprus</a:t>
                      </a:r>
                    </a:p>
                  </a:txBody>
                  <a:tcPr/>
                </a:tc>
                <a:tc>
                  <a:txBody>
                    <a:bodyPr/>
                    <a:lstStyle/>
                    <a:p>
                      <a:r>
                        <a:rPr lang="en-US" sz="1800" b="0" i="0" u="none" strike="noStrike" kern="1200" dirty="0">
                          <a:solidFill>
                            <a:schemeClr val="dk1"/>
                          </a:solidFill>
                          <a:effectLst/>
                          <a:latin typeface="+mn-lt"/>
                          <a:ea typeface="+mn-ea"/>
                          <a:cs typeface="+mn-cs"/>
                        </a:rPr>
                        <a:t>1: rental, 2: dormitory, 3: with family, 4: Other</a:t>
                      </a:r>
                      <a:endParaRPr lang="en-US" dirty="0"/>
                    </a:p>
                  </a:txBody>
                  <a:tcPr/>
                </a:tc>
                <a:extLst>
                  <a:ext uri="{0D108BD9-81ED-4DB2-BD59-A6C34878D82A}">
                    <a16:rowId xmlns:a16="http://schemas.microsoft.com/office/drawing/2014/main" val="3484561524"/>
                  </a:ext>
                </a:extLst>
              </a:tr>
            </a:tbl>
          </a:graphicData>
        </a:graphic>
      </p:graphicFrame>
    </p:spTree>
    <p:extLst>
      <p:ext uri="{BB962C8B-B14F-4D97-AF65-F5344CB8AC3E}">
        <p14:creationId xmlns:p14="http://schemas.microsoft.com/office/powerpoint/2010/main" val="466488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Data – Predictors – Family Data</a:t>
            </a:r>
          </a:p>
        </p:txBody>
      </p:sp>
      <p:graphicFrame>
        <p:nvGraphicFramePr>
          <p:cNvPr id="6" name="Table 6">
            <a:extLst>
              <a:ext uri="{FF2B5EF4-FFF2-40B4-BE49-F238E27FC236}">
                <a16:creationId xmlns:a16="http://schemas.microsoft.com/office/drawing/2014/main" id="{2E57B64F-05AD-C140-8185-C19B6D842D0E}"/>
              </a:ext>
            </a:extLst>
          </p:cNvPr>
          <p:cNvGraphicFramePr>
            <a:graphicFrameLocks noGrp="1"/>
          </p:cNvGraphicFramePr>
          <p:nvPr>
            <p:ph idx="1"/>
            <p:extLst>
              <p:ext uri="{D42A27DB-BD31-4B8C-83A1-F6EECF244321}">
                <p14:modId xmlns:p14="http://schemas.microsoft.com/office/powerpoint/2010/main" val="1700119528"/>
              </p:ext>
            </p:extLst>
          </p:nvPr>
        </p:nvGraphicFramePr>
        <p:xfrm>
          <a:off x="458785" y="1949450"/>
          <a:ext cx="11239570" cy="4490720"/>
        </p:xfrm>
        <a:graphic>
          <a:graphicData uri="http://schemas.openxmlformats.org/drawingml/2006/table">
            <a:tbl>
              <a:tblPr firstRow="1" bandRow="1">
                <a:tableStyleId>{5C22544A-7EE6-4342-B048-85BDC9FD1C3A}</a:tableStyleId>
              </a:tblPr>
              <a:tblGrid>
                <a:gridCol w="531606">
                  <a:extLst>
                    <a:ext uri="{9D8B030D-6E8A-4147-A177-3AD203B41FA5}">
                      <a16:colId xmlns:a16="http://schemas.microsoft.com/office/drawing/2014/main" val="1243466740"/>
                    </a:ext>
                  </a:extLst>
                </a:gridCol>
                <a:gridCol w="5353982">
                  <a:extLst>
                    <a:ext uri="{9D8B030D-6E8A-4147-A177-3AD203B41FA5}">
                      <a16:colId xmlns:a16="http://schemas.microsoft.com/office/drawing/2014/main" val="948360116"/>
                    </a:ext>
                  </a:extLst>
                </a:gridCol>
                <a:gridCol w="5353982">
                  <a:extLst>
                    <a:ext uri="{9D8B030D-6E8A-4147-A177-3AD203B41FA5}">
                      <a16:colId xmlns:a16="http://schemas.microsoft.com/office/drawing/2014/main" val="1606889553"/>
                    </a:ext>
                  </a:extLst>
                </a:gridCol>
              </a:tblGrid>
              <a:tr h="370840">
                <a:tc>
                  <a:txBody>
                    <a:bodyPr/>
                    <a:lstStyle/>
                    <a:p>
                      <a:r>
                        <a:rPr lang="en-US" dirty="0"/>
                        <a:t>#</a:t>
                      </a:r>
                    </a:p>
                  </a:txBody>
                  <a:tcPr/>
                </a:tc>
                <a:tc>
                  <a:txBody>
                    <a:bodyPr/>
                    <a:lstStyle/>
                    <a:p>
                      <a:r>
                        <a:rPr lang="en-US" dirty="0"/>
                        <a:t>Predictor</a:t>
                      </a:r>
                    </a:p>
                  </a:txBody>
                  <a:tcPr/>
                </a:tc>
                <a:tc>
                  <a:txBody>
                    <a:bodyPr/>
                    <a:lstStyle/>
                    <a:p>
                      <a:r>
                        <a:rPr lang="en-US" dirty="0"/>
                        <a:t>Categories</a:t>
                      </a:r>
                    </a:p>
                  </a:txBody>
                  <a:tcPr/>
                </a:tc>
                <a:extLst>
                  <a:ext uri="{0D108BD9-81ED-4DB2-BD59-A6C34878D82A}">
                    <a16:rowId xmlns:a16="http://schemas.microsoft.com/office/drawing/2014/main" val="477035162"/>
                  </a:ext>
                </a:extLst>
              </a:tr>
              <a:tr h="370840">
                <a:tc>
                  <a:txBody>
                    <a:bodyPr/>
                    <a:lstStyle/>
                    <a:p>
                      <a:r>
                        <a:rPr lang="en-US" dirty="0"/>
                        <a:t>11</a:t>
                      </a:r>
                    </a:p>
                  </a:txBody>
                  <a:tcPr/>
                </a:tc>
                <a:tc>
                  <a:txBody>
                    <a:bodyPr/>
                    <a:lstStyle/>
                    <a:p>
                      <a:r>
                        <a:rPr lang="en-US" dirty="0"/>
                        <a:t>Mother’s education</a:t>
                      </a:r>
                    </a:p>
                  </a:txBody>
                  <a:tcPr/>
                </a:tc>
                <a:tc>
                  <a:txBody>
                    <a:bodyPr/>
                    <a:lstStyle/>
                    <a:p>
                      <a:r>
                        <a:rPr lang="en-US" sz="1800" b="0" i="0" u="none" strike="noStrike" kern="1200" dirty="0">
                          <a:solidFill>
                            <a:schemeClr val="dk1"/>
                          </a:solidFill>
                          <a:effectLst/>
                          <a:latin typeface="+mn-lt"/>
                          <a:ea typeface="+mn-ea"/>
                          <a:cs typeface="+mn-cs"/>
                        </a:rPr>
                        <a:t>1: primary school, 2: secondary school,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3: high school, 4: university, 5: MSc., 6: Ph.D.</a:t>
                      </a:r>
                      <a:endParaRPr lang="en-US" dirty="0"/>
                    </a:p>
                  </a:txBody>
                  <a:tcPr/>
                </a:tc>
                <a:extLst>
                  <a:ext uri="{0D108BD9-81ED-4DB2-BD59-A6C34878D82A}">
                    <a16:rowId xmlns:a16="http://schemas.microsoft.com/office/drawing/2014/main" val="2754293623"/>
                  </a:ext>
                </a:extLst>
              </a:tr>
              <a:tr h="370840">
                <a:tc>
                  <a:txBody>
                    <a:bodyPr/>
                    <a:lstStyle/>
                    <a:p>
                      <a:r>
                        <a:rPr lang="en-US" dirty="0"/>
                        <a:t>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Father’s education</a:t>
                      </a:r>
                    </a:p>
                  </a:txBody>
                  <a:tcPr/>
                </a:tc>
                <a:tc>
                  <a:txBody>
                    <a:bodyPr/>
                    <a:lstStyle/>
                    <a:p>
                      <a:r>
                        <a:rPr lang="en-US" sz="1800" b="0" i="0" u="none" strike="noStrike" kern="1200" dirty="0">
                          <a:solidFill>
                            <a:schemeClr val="dk1"/>
                          </a:solidFill>
                          <a:effectLst/>
                          <a:latin typeface="+mn-lt"/>
                          <a:ea typeface="+mn-ea"/>
                          <a:cs typeface="+mn-cs"/>
                        </a:rPr>
                        <a:t>1: primary school, 2: secondary school,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3: high school, 4: university, 5: MSc., 6: Ph.D.</a:t>
                      </a:r>
                      <a:endParaRPr lang="en-US" dirty="0"/>
                    </a:p>
                  </a:txBody>
                  <a:tcPr/>
                </a:tc>
                <a:extLst>
                  <a:ext uri="{0D108BD9-81ED-4DB2-BD59-A6C34878D82A}">
                    <a16:rowId xmlns:a16="http://schemas.microsoft.com/office/drawing/2014/main" val="3998320665"/>
                  </a:ext>
                </a:extLst>
              </a:tr>
              <a:tr h="370840">
                <a:tc>
                  <a:txBody>
                    <a:bodyPr/>
                    <a:lstStyle/>
                    <a:p>
                      <a:r>
                        <a:rPr lang="en-US" dirty="0"/>
                        <a:t>13</a:t>
                      </a:r>
                    </a:p>
                  </a:txBody>
                  <a:tcPr/>
                </a:tc>
                <a:tc>
                  <a:txBody>
                    <a:bodyPr/>
                    <a:lstStyle/>
                    <a:p>
                      <a:r>
                        <a:rPr lang="en-US" sz="1800" b="0" i="0" u="none" strike="noStrike" kern="1200" dirty="0">
                          <a:solidFill>
                            <a:schemeClr val="dk1"/>
                          </a:solidFill>
                          <a:effectLst/>
                          <a:latin typeface="+mn-lt"/>
                          <a:ea typeface="+mn-ea"/>
                          <a:cs typeface="+mn-cs"/>
                        </a:rPr>
                        <a:t>Number of sisters/brothers</a:t>
                      </a:r>
                      <a:endParaRPr lang="en-US" dirty="0"/>
                    </a:p>
                  </a:txBody>
                  <a:tcPr/>
                </a:tc>
                <a:tc>
                  <a:txBody>
                    <a:bodyPr/>
                    <a:lstStyle/>
                    <a:p>
                      <a:r>
                        <a:rPr lang="en-US" sz="1800" b="0" i="0" u="none" strike="noStrike" kern="1200" dirty="0">
                          <a:solidFill>
                            <a:schemeClr val="dk1"/>
                          </a:solidFill>
                          <a:effectLst/>
                          <a:latin typeface="+mn-lt"/>
                          <a:ea typeface="+mn-ea"/>
                          <a:cs typeface="+mn-cs"/>
                        </a:rPr>
                        <a:t>1: 1, 2:, 2, 3: 3, 4: 4, 5: 5 or above</a:t>
                      </a:r>
                      <a:endParaRPr lang="en-US" dirty="0"/>
                    </a:p>
                  </a:txBody>
                  <a:tcPr/>
                </a:tc>
                <a:extLst>
                  <a:ext uri="{0D108BD9-81ED-4DB2-BD59-A6C34878D82A}">
                    <a16:rowId xmlns:a16="http://schemas.microsoft.com/office/drawing/2014/main" val="2172875376"/>
                  </a:ext>
                </a:extLst>
              </a:tr>
              <a:tr h="370840">
                <a:tc>
                  <a:txBody>
                    <a:bodyPr/>
                    <a:lstStyle/>
                    <a:p>
                      <a:r>
                        <a:rPr lang="en-US" dirty="0"/>
                        <a:t>14</a:t>
                      </a:r>
                    </a:p>
                  </a:txBody>
                  <a:tcPr/>
                </a:tc>
                <a:tc>
                  <a:txBody>
                    <a:bodyPr/>
                    <a:lstStyle/>
                    <a:p>
                      <a:r>
                        <a:rPr lang="en-US" dirty="0"/>
                        <a:t>Parental status</a:t>
                      </a:r>
                    </a:p>
                  </a:txBody>
                  <a:tcPr/>
                </a:tc>
                <a:tc>
                  <a:txBody>
                    <a:bodyPr/>
                    <a:lstStyle/>
                    <a:p>
                      <a:r>
                        <a:rPr lang="en-US" sz="1800" b="0" i="0" u="none" strike="noStrike" kern="1200" dirty="0">
                          <a:solidFill>
                            <a:schemeClr val="dk1"/>
                          </a:solidFill>
                          <a:effectLst/>
                          <a:latin typeface="+mn-lt"/>
                          <a:ea typeface="+mn-ea"/>
                          <a:cs typeface="+mn-cs"/>
                        </a:rPr>
                        <a:t>1: married, 2: divorced,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3: died - one of them or both</a:t>
                      </a:r>
                      <a:endParaRPr lang="en-US" dirty="0"/>
                    </a:p>
                  </a:txBody>
                  <a:tcPr/>
                </a:tc>
                <a:extLst>
                  <a:ext uri="{0D108BD9-81ED-4DB2-BD59-A6C34878D82A}">
                    <a16:rowId xmlns:a16="http://schemas.microsoft.com/office/drawing/2014/main" val="1244469024"/>
                  </a:ext>
                </a:extLst>
              </a:tr>
              <a:tr h="370840">
                <a:tc>
                  <a:txBody>
                    <a:bodyPr/>
                    <a:lstStyle/>
                    <a:p>
                      <a:r>
                        <a:rPr lang="en-US" dirty="0"/>
                        <a:t>15</a:t>
                      </a:r>
                    </a:p>
                  </a:txBody>
                  <a:tcPr/>
                </a:tc>
                <a:tc>
                  <a:txBody>
                    <a:bodyPr/>
                    <a:lstStyle/>
                    <a:p>
                      <a:r>
                        <a:rPr lang="en-US" sz="1800" b="0" i="0" u="none" strike="noStrike" kern="1200" dirty="0">
                          <a:solidFill>
                            <a:schemeClr val="dk1"/>
                          </a:solidFill>
                          <a:effectLst/>
                          <a:latin typeface="+mn-lt"/>
                          <a:ea typeface="+mn-ea"/>
                          <a:cs typeface="+mn-cs"/>
                        </a:rPr>
                        <a:t>Mother’s occupation</a:t>
                      </a:r>
                      <a:endParaRPr lang="en-US" dirty="0"/>
                    </a:p>
                  </a:txBody>
                  <a:tcPr/>
                </a:tc>
                <a:tc>
                  <a:txBody>
                    <a:bodyPr/>
                    <a:lstStyle/>
                    <a:p>
                      <a:r>
                        <a:rPr lang="en-US" sz="1800" b="0" i="0" u="none" strike="noStrike" kern="1200" dirty="0">
                          <a:solidFill>
                            <a:schemeClr val="dk1"/>
                          </a:solidFill>
                          <a:effectLst/>
                          <a:latin typeface="+mn-lt"/>
                          <a:ea typeface="+mn-ea"/>
                          <a:cs typeface="+mn-cs"/>
                        </a:rPr>
                        <a:t>1: retired, 2: housewife, 3: government officer,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4: private sector employee, 5: self-employment, 6: other</a:t>
                      </a:r>
                      <a:endParaRPr lang="en-US" dirty="0"/>
                    </a:p>
                  </a:txBody>
                  <a:tcPr/>
                </a:tc>
                <a:extLst>
                  <a:ext uri="{0D108BD9-81ED-4DB2-BD59-A6C34878D82A}">
                    <a16:rowId xmlns:a16="http://schemas.microsoft.com/office/drawing/2014/main" val="2373566362"/>
                  </a:ext>
                </a:extLst>
              </a:tr>
              <a:tr h="370840">
                <a:tc>
                  <a:txBody>
                    <a:bodyPr/>
                    <a:lstStyle/>
                    <a:p>
                      <a:r>
                        <a:rPr lang="en-US" dirty="0"/>
                        <a:t>16</a:t>
                      </a:r>
                    </a:p>
                  </a:txBody>
                  <a:tcPr/>
                </a:tc>
                <a:tc>
                  <a:txBody>
                    <a:bodyPr/>
                    <a:lstStyle/>
                    <a:p>
                      <a:r>
                        <a:rPr lang="en-US" sz="1800" b="0" i="0" u="none" strike="noStrike" kern="1200" dirty="0">
                          <a:solidFill>
                            <a:schemeClr val="dk1"/>
                          </a:solidFill>
                          <a:effectLst/>
                          <a:latin typeface="+mn-lt"/>
                          <a:ea typeface="+mn-ea"/>
                          <a:cs typeface="+mn-cs"/>
                        </a:rPr>
                        <a:t>Father’s occupation</a:t>
                      </a:r>
                      <a:endParaRPr lang="en-US" dirty="0"/>
                    </a:p>
                  </a:txBody>
                  <a:tcPr/>
                </a:tc>
                <a:tc>
                  <a:txBody>
                    <a:bodyPr/>
                    <a:lstStyle/>
                    <a:p>
                      <a:r>
                        <a:rPr lang="en-US" sz="1800" b="0" i="0" u="none" strike="noStrike" kern="1200" dirty="0">
                          <a:solidFill>
                            <a:schemeClr val="dk1"/>
                          </a:solidFill>
                          <a:effectLst/>
                          <a:latin typeface="+mn-lt"/>
                          <a:ea typeface="+mn-ea"/>
                          <a:cs typeface="+mn-cs"/>
                        </a:rPr>
                        <a:t>1: retired, 2: government officer,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3: private sector employee, 4: self-employment, 5: other</a:t>
                      </a:r>
                      <a:endParaRPr lang="en-US" dirty="0"/>
                    </a:p>
                  </a:txBody>
                  <a:tcPr/>
                </a:tc>
                <a:extLst>
                  <a:ext uri="{0D108BD9-81ED-4DB2-BD59-A6C34878D82A}">
                    <a16:rowId xmlns:a16="http://schemas.microsoft.com/office/drawing/2014/main" val="4218218273"/>
                  </a:ext>
                </a:extLst>
              </a:tr>
            </a:tbl>
          </a:graphicData>
        </a:graphic>
      </p:graphicFrame>
    </p:spTree>
    <p:extLst>
      <p:ext uri="{BB962C8B-B14F-4D97-AF65-F5344CB8AC3E}">
        <p14:creationId xmlns:p14="http://schemas.microsoft.com/office/powerpoint/2010/main" val="165097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239569" cy="1325563"/>
          </a:xfrm>
        </p:spPr>
        <p:txBody>
          <a:bodyPr/>
          <a:lstStyle/>
          <a:p>
            <a:r>
              <a:rPr lang="en-US" dirty="0"/>
              <a:t>Project Data – Predictors – Educational Habits</a:t>
            </a:r>
          </a:p>
        </p:txBody>
      </p:sp>
      <p:graphicFrame>
        <p:nvGraphicFramePr>
          <p:cNvPr id="6" name="Table 6">
            <a:extLst>
              <a:ext uri="{FF2B5EF4-FFF2-40B4-BE49-F238E27FC236}">
                <a16:creationId xmlns:a16="http://schemas.microsoft.com/office/drawing/2014/main" id="{2E57B64F-05AD-C140-8185-C19B6D842D0E}"/>
              </a:ext>
            </a:extLst>
          </p:cNvPr>
          <p:cNvGraphicFramePr>
            <a:graphicFrameLocks noGrp="1"/>
          </p:cNvGraphicFramePr>
          <p:nvPr>
            <p:ph idx="1"/>
            <p:extLst>
              <p:ext uri="{D42A27DB-BD31-4B8C-83A1-F6EECF244321}">
                <p14:modId xmlns:p14="http://schemas.microsoft.com/office/powerpoint/2010/main" val="1200389448"/>
              </p:ext>
            </p:extLst>
          </p:nvPr>
        </p:nvGraphicFramePr>
        <p:xfrm>
          <a:off x="458785" y="1949450"/>
          <a:ext cx="11239570" cy="4516120"/>
        </p:xfrm>
        <a:graphic>
          <a:graphicData uri="http://schemas.openxmlformats.org/drawingml/2006/table">
            <a:tbl>
              <a:tblPr firstRow="1" bandRow="1">
                <a:tableStyleId>{5C22544A-7EE6-4342-B048-85BDC9FD1C3A}</a:tableStyleId>
              </a:tblPr>
              <a:tblGrid>
                <a:gridCol w="531606">
                  <a:extLst>
                    <a:ext uri="{9D8B030D-6E8A-4147-A177-3AD203B41FA5}">
                      <a16:colId xmlns:a16="http://schemas.microsoft.com/office/drawing/2014/main" val="1243466740"/>
                    </a:ext>
                  </a:extLst>
                </a:gridCol>
                <a:gridCol w="5353982">
                  <a:extLst>
                    <a:ext uri="{9D8B030D-6E8A-4147-A177-3AD203B41FA5}">
                      <a16:colId xmlns:a16="http://schemas.microsoft.com/office/drawing/2014/main" val="948360116"/>
                    </a:ext>
                  </a:extLst>
                </a:gridCol>
                <a:gridCol w="5353982">
                  <a:extLst>
                    <a:ext uri="{9D8B030D-6E8A-4147-A177-3AD203B41FA5}">
                      <a16:colId xmlns:a16="http://schemas.microsoft.com/office/drawing/2014/main" val="1606889553"/>
                    </a:ext>
                  </a:extLst>
                </a:gridCol>
              </a:tblGrid>
              <a:tr h="370840">
                <a:tc>
                  <a:txBody>
                    <a:bodyPr/>
                    <a:lstStyle/>
                    <a:p>
                      <a:r>
                        <a:rPr lang="en-US" dirty="0"/>
                        <a:t>#</a:t>
                      </a:r>
                    </a:p>
                  </a:txBody>
                  <a:tcPr/>
                </a:tc>
                <a:tc>
                  <a:txBody>
                    <a:bodyPr/>
                    <a:lstStyle/>
                    <a:p>
                      <a:r>
                        <a:rPr lang="en-US" dirty="0"/>
                        <a:t>Predictor</a:t>
                      </a:r>
                    </a:p>
                  </a:txBody>
                  <a:tcPr/>
                </a:tc>
                <a:tc>
                  <a:txBody>
                    <a:bodyPr/>
                    <a:lstStyle/>
                    <a:p>
                      <a:r>
                        <a:rPr lang="en-US" dirty="0"/>
                        <a:t>Categories</a:t>
                      </a:r>
                    </a:p>
                  </a:txBody>
                  <a:tcPr/>
                </a:tc>
                <a:extLst>
                  <a:ext uri="{0D108BD9-81ED-4DB2-BD59-A6C34878D82A}">
                    <a16:rowId xmlns:a16="http://schemas.microsoft.com/office/drawing/2014/main" val="477035162"/>
                  </a:ext>
                </a:extLst>
              </a:tr>
              <a:tr h="370840">
                <a:tc>
                  <a:txBody>
                    <a:bodyPr/>
                    <a:lstStyle/>
                    <a:p>
                      <a:r>
                        <a:rPr lang="en-US" dirty="0"/>
                        <a:t>17</a:t>
                      </a:r>
                    </a:p>
                  </a:txBody>
                  <a:tcPr/>
                </a:tc>
                <a:tc>
                  <a:txBody>
                    <a:bodyPr/>
                    <a:lstStyle/>
                    <a:p>
                      <a:r>
                        <a:rPr lang="en-US" dirty="0"/>
                        <a:t>Weekly study hours</a:t>
                      </a:r>
                    </a:p>
                  </a:txBody>
                  <a:tcPr/>
                </a:tc>
                <a:tc>
                  <a:txBody>
                    <a:bodyPr/>
                    <a:lstStyle/>
                    <a:p>
                      <a:r>
                        <a:rPr lang="en-US" sz="1800" b="0" i="0" u="none" strike="noStrike" kern="1200" dirty="0">
                          <a:solidFill>
                            <a:schemeClr val="dk1"/>
                          </a:solidFill>
                          <a:effectLst/>
                          <a:latin typeface="+mn-lt"/>
                          <a:ea typeface="+mn-ea"/>
                          <a:cs typeface="+mn-cs"/>
                        </a:rPr>
                        <a:t>1: None, 2: &lt;5 hours, 3: 6-10 hours,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4: 11-20 hours, 5: more than 20 hours</a:t>
                      </a:r>
                      <a:endParaRPr lang="en-US" dirty="0"/>
                    </a:p>
                  </a:txBody>
                  <a:tcPr/>
                </a:tc>
                <a:extLst>
                  <a:ext uri="{0D108BD9-81ED-4DB2-BD59-A6C34878D82A}">
                    <a16:rowId xmlns:a16="http://schemas.microsoft.com/office/drawing/2014/main" val="2754293623"/>
                  </a:ext>
                </a:extLst>
              </a:tr>
              <a:tr h="370840">
                <a:tc>
                  <a:txBody>
                    <a:bodyPr/>
                    <a:lstStyle/>
                    <a:p>
                      <a:r>
                        <a:rPr lang="en-US" dirty="0"/>
                        <a:t>18</a:t>
                      </a:r>
                    </a:p>
                  </a:txBody>
                  <a:tcPr/>
                </a:tc>
                <a:tc>
                  <a:txBody>
                    <a:bodyPr/>
                    <a:lstStyle/>
                    <a:p>
                      <a:r>
                        <a:rPr lang="en-US"/>
                        <a:t>Reading frequency (non-scientific books/journals)</a:t>
                      </a:r>
                      <a:endParaRPr lang="en-US" dirty="0"/>
                    </a:p>
                  </a:txBody>
                  <a:tcPr/>
                </a:tc>
                <a:tc>
                  <a:txBody>
                    <a:bodyPr/>
                    <a:lstStyle/>
                    <a:p>
                      <a:r>
                        <a:rPr lang="en-US" sz="1800" b="0" i="0" u="none" strike="noStrike" kern="1200" dirty="0">
                          <a:solidFill>
                            <a:schemeClr val="dk1"/>
                          </a:solidFill>
                          <a:effectLst/>
                          <a:latin typeface="+mn-lt"/>
                          <a:ea typeface="+mn-ea"/>
                          <a:cs typeface="+mn-cs"/>
                        </a:rPr>
                        <a:t>1: None, 2: Sometimes, 3: Often</a:t>
                      </a:r>
                      <a:endParaRPr lang="en-US" dirty="0"/>
                    </a:p>
                  </a:txBody>
                  <a:tcPr/>
                </a:tc>
                <a:extLst>
                  <a:ext uri="{0D108BD9-81ED-4DB2-BD59-A6C34878D82A}">
                    <a16:rowId xmlns:a16="http://schemas.microsoft.com/office/drawing/2014/main" val="3998320665"/>
                  </a:ext>
                </a:extLst>
              </a:tr>
              <a:tr h="370840">
                <a:tc>
                  <a:txBody>
                    <a:bodyPr/>
                    <a:lstStyle/>
                    <a:p>
                      <a:r>
                        <a:rPr lang="en-US" dirty="0"/>
                        <a:t>19</a:t>
                      </a:r>
                    </a:p>
                  </a:txBody>
                  <a:tcPr/>
                </a:tc>
                <a:tc>
                  <a:txBody>
                    <a:bodyPr/>
                    <a:lstStyle/>
                    <a:p>
                      <a:r>
                        <a:rPr lang="en-US" dirty="0"/>
                        <a:t>Reading frequency (scientific books/journals)</a:t>
                      </a:r>
                    </a:p>
                  </a:txBody>
                  <a:tcPr/>
                </a:tc>
                <a:tc>
                  <a:txBody>
                    <a:bodyPr/>
                    <a:lstStyle/>
                    <a:p>
                      <a:r>
                        <a:rPr lang="en-US" sz="1800" b="0" i="0" u="none" strike="noStrike" kern="1200" dirty="0">
                          <a:solidFill>
                            <a:schemeClr val="dk1"/>
                          </a:solidFill>
                          <a:effectLst/>
                          <a:latin typeface="+mn-lt"/>
                          <a:ea typeface="+mn-ea"/>
                          <a:cs typeface="+mn-cs"/>
                        </a:rPr>
                        <a:t>1: None, 2: Sometimes, 3: Often</a:t>
                      </a:r>
                      <a:endParaRPr lang="en-US" dirty="0"/>
                    </a:p>
                  </a:txBody>
                  <a:tcPr/>
                </a:tc>
                <a:extLst>
                  <a:ext uri="{0D108BD9-81ED-4DB2-BD59-A6C34878D82A}">
                    <a16:rowId xmlns:a16="http://schemas.microsoft.com/office/drawing/2014/main" val="2172875376"/>
                  </a:ext>
                </a:extLst>
              </a:tr>
              <a:tr h="370840">
                <a:tc>
                  <a:txBody>
                    <a:bodyPr/>
                    <a:lstStyle/>
                    <a:p>
                      <a:r>
                        <a:rPr lang="en-US" dirty="0"/>
                        <a:t>20</a:t>
                      </a:r>
                    </a:p>
                  </a:txBody>
                  <a:tcPr/>
                </a:tc>
                <a:tc>
                  <a:txBody>
                    <a:bodyPr/>
                    <a:lstStyle/>
                    <a:p>
                      <a:r>
                        <a:rPr lang="en-US" dirty="0"/>
                        <a:t>Attendance to the seminars/conferences related to the department</a:t>
                      </a:r>
                    </a:p>
                  </a:txBody>
                  <a:tcPr/>
                </a:tc>
                <a:tc>
                  <a:txBody>
                    <a:bodyPr/>
                    <a:lstStyle/>
                    <a:p>
                      <a:r>
                        <a:rPr lang="en-US" sz="1800" b="0" i="0" u="none" strike="noStrike" kern="1200" dirty="0">
                          <a:solidFill>
                            <a:schemeClr val="dk1"/>
                          </a:solidFill>
                          <a:effectLst/>
                          <a:latin typeface="+mn-lt"/>
                          <a:ea typeface="+mn-ea"/>
                          <a:cs typeface="+mn-cs"/>
                        </a:rPr>
                        <a:t>1: Yes, 2: No</a:t>
                      </a:r>
                      <a:endParaRPr lang="en-US" dirty="0"/>
                    </a:p>
                  </a:txBody>
                  <a:tcPr/>
                </a:tc>
                <a:extLst>
                  <a:ext uri="{0D108BD9-81ED-4DB2-BD59-A6C34878D82A}">
                    <a16:rowId xmlns:a16="http://schemas.microsoft.com/office/drawing/2014/main" val="1244469024"/>
                  </a:ext>
                </a:extLst>
              </a:tr>
              <a:tr h="370840">
                <a:tc>
                  <a:txBody>
                    <a:bodyPr/>
                    <a:lstStyle/>
                    <a:p>
                      <a:r>
                        <a:rPr lang="en-US" dirty="0"/>
                        <a:t>21</a:t>
                      </a:r>
                    </a:p>
                  </a:txBody>
                  <a:tcPr/>
                </a:tc>
                <a:tc>
                  <a:txBody>
                    <a:bodyPr/>
                    <a:lstStyle/>
                    <a:p>
                      <a:r>
                        <a:rPr lang="en-US" dirty="0"/>
                        <a:t>Impact of your projects/activities on your success</a:t>
                      </a:r>
                    </a:p>
                  </a:txBody>
                  <a:tcPr/>
                </a:tc>
                <a:tc>
                  <a:txBody>
                    <a:bodyPr/>
                    <a:lstStyle/>
                    <a:p>
                      <a:r>
                        <a:rPr lang="en-US" sz="1800" b="0" i="0" u="none" strike="noStrike" kern="1200" dirty="0">
                          <a:solidFill>
                            <a:schemeClr val="dk1"/>
                          </a:solidFill>
                          <a:effectLst/>
                          <a:latin typeface="+mn-lt"/>
                          <a:ea typeface="+mn-ea"/>
                          <a:cs typeface="+mn-cs"/>
                        </a:rPr>
                        <a:t>1: positive, 2: negative, 3: neutral</a:t>
                      </a:r>
                      <a:endParaRPr lang="en-US" dirty="0"/>
                    </a:p>
                  </a:txBody>
                  <a:tcPr/>
                </a:tc>
                <a:extLst>
                  <a:ext uri="{0D108BD9-81ED-4DB2-BD59-A6C34878D82A}">
                    <a16:rowId xmlns:a16="http://schemas.microsoft.com/office/drawing/2014/main" val="2373566362"/>
                  </a:ext>
                </a:extLst>
              </a:tr>
              <a:tr h="370840">
                <a:tc>
                  <a:txBody>
                    <a:bodyPr/>
                    <a:lstStyle/>
                    <a:p>
                      <a:r>
                        <a:rPr lang="en-US" dirty="0"/>
                        <a:t>22</a:t>
                      </a:r>
                    </a:p>
                  </a:txBody>
                  <a:tcPr/>
                </a:tc>
                <a:tc>
                  <a:txBody>
                    <a:bodyPr/>
                    <a:lstStyle/>
                    <a:p>
                      <a:r>
                        <a:rPr lang="en-US" dirty="0"/>
                        <a:t>Attendance to classes</a:t>
                      </a:r>
                    </a:p>
                  </a:txBody>
                  <a:tcPr/>
                </a:tc>
                <a:tc>
                  <a:txBody>
                    <a:bodyPr/>
                    <a:lstStyle/>
                    <a:p>
                      <a:r>
                        <a:rPr lang="en-US" sz="1800" b="0" i="0" u="none" strike="noStrike" kern="1200" dirty="0">
                          <a:solidFill>
                            <a:schemeClr val="dk1"/>
                          </a:solidFill>
                          <a:effectLst/>
                          <a:latin typeface="+mn-lt"/>
                          <a:ea typeface="+mn-ea"/>
                          <a:cs typeface="+mn-cs"/>
                        </a:rPr>
                        <a:t>1: always, 2: sometimes, 3: never</a:t>
                      </a:r>
                      <a:endParaRPr lang="en-US" dirty="0"/>
                    </a:p>
                  </a:txBody>
                  <a:tcPr/>
                </a:tc>
                <a:extLst>
                  <a:ext uri="{0D108BD9-81ED-4DB2-BD59-A6C34878D82A}">
                    <a16:rowId xmlns:a16="http://schemas.microsoft.com/office/drawing/2014/main" val="4218218273"/>
                  </a:ext>
                </a:extLst>
              </a:tr>
              <a:tr h="370840">
                <a:tc>
                  <a:txBody>
                    <a:bodyPr/>
                    <a:lstStyle/>
                    <a:p>
                      <a:r>
                        <a:rPr lang="en-US" dirty="0"/>
                        <a:t>23</a:t>
                      </a:r>
                    </a:p>
                  </a:txBody>
                  <a:tcPr/>
                </a:tc>
                <a:tc>
                  <a:txBody>
                    <a:bodyPr/>
                    <a:lstStyle/>
                    <a:p>
                      <a:r>
                        <a:rPr lang="en-US" dirty="0"/>
                        <a:t>Preparation to midterm exams 1</a:t>
                      </a:r>
                    </a:p>
                  </a:txBody>
                  <a:tcPr/>
                </a:tc>
                <a:tc>
                  <a:txBody>
                    <a:bodyPr/>
                    <a:lstStyle/>
                    <a:p>
                      <a:r>
                        <a:rPr lang="en-US" sz="1800" b="0" i="0" u="none" strike="noStrike" kern="1200" dirty="0">
                          <a:solidFill>
                            <a:schemeClr val="dk1"/>
                          </a:solidFill>
                          <a:effectLst/>
                          <a:latin typeface="+mn-lt"/>
                          <a:ea typeface="+mn-ea"/>
                          <a:cs typeface="+mn-cs"/>
                        </a:rPr>
                        <a:t>1: alone, 2: with friends, 3: not applicable</a:t>
                      </a:r>
                      <a:endParaRPr lang="en-US" dirty="0"/>
                    </a:p>
                  </a:txBody>
                  <a:tcPr/>
                </a:tc>
                <a:extLst>
                  <a:ext uri="{0D108BD9-81ED-4DB2-BD59-A6C34878D82A}">
                    <a16:rowId xmlns:a16="http://schemas.microsoft.com/office/drawing/2014/main" val="3386170717"/>
                  </a:ext>
                </a:extLst>
              </a:tr>
              <a:tr h="370840">
                <a:tc>
                  <a:txBody>
                    <a:bodyPr/>
                    <a:lstStyle/>
                    <a:p>
                      <a:r>
                        <a:rPr lang="en-US" dirty="0"/>
                        <a:t>24</a:t>
                      </a:r>
                    </a:p>
                  </a:txBody>
                  <a:tcPr/>
                </a:tc>
                <a:tc>
                  <a:txBody>
                    <a:bodyPr/>
                    <a:lstStyle/>
                    <a:p>
                      <a:r>
                        <a:rPr lang="en-US" dirty="0"/>
                        <a:t>Preparation to midterm exams 2</a:t>
                      </a:r>
                    </a:p>
                  </a:txBody>
                  <a:tcPr/>
                </a:tc>
                <a:tc>
                  <a:txBody>
                    <a:bodyPr/>
                    <a:lstStyle/>
                    <a:p>
                      <a:r>
                        <a:rPr lang="en-US" sz="1800" b="0" i="0" u="none" strike="noStrike" kern="1200" dirty="0">
                          <a:solidFill>
                            <a:schemeClr val="dk1"/>
                          </a:solidFill>
                          <a:effectLst/>
                          <a:latin typeface="+mn-lt"/>
                          <a:ea typeface="+mn-ea"/>
                          <a:cs typeface="+mn-cs"/>
                        </a:rPr>
                        <a:t>1: closest date to the exam, </a:t>
                      </a:r>
                      <a:br>
                        <a:rPr lang="en-US" sz="1800" b="0" i="0" u="none" strike="noStrike" kern="1200" dirty="0">
                          <a:solidFill>
                            <a:schemeClr val="dk1"/>
                          </a:solidFill>
                          <a:effectLst/>
                          <a:latin typeface="+mn-lt"/>
                          <a:ea typeface="+mn-ea"/>
                          <a:cs typeface="+mn-cs"/>
                        </a:rPr>
                      </a:br>
                      <a:r>
                        <a:rPr lang="en-US" sz="1800" b="0" i="0" u="none" strike="noStrike" kern="1200" dirty="0">
                          <a:solidFill>
                            <a:schemeClr val="dk1"/>
                          </a:solidFill>
                          <a:effectLst/>
                          <a:latin typeface="+mn-lt"/>
                          <a:ea typeface="+mn-ea"/>
                          <a:cs typeface="+mn-cs"/>
                        </a:rPr>
                        <a:t>2: regularly during the semester, 3: never</a:t>
                      </a:r>
                      <a:endParaRPr lang="en-US" dirty="0"/>
                    </a:p>
                  </a:txBody>
                  <a:tcPr/>
                </a:tc>
                <a:extLst>
                  <a:ext uri="{0D108BD9-81ED-4DB2-BD59-A6C34878D82A}">
                    <a16:rowId xmlns:a16="http://schemas.microsoft.com/office/drawing/2014/main" val="3894176194"/>
                  </a:ext>
                </a:extLst>
              </a:tr>
              <a:tr h="370840">
                <a:tc>
                  <a:txBody>
                    <a:bodyPr/>
                    <a:lstStyle/>
                    <a:p>
                      <a:r>
                        <a:rPr lang="en-US" dirty="0"/>
                        <a:t>25</a:t>
                      </a:r>
                    </a:p>
                  </a:txBody>
                  <a:tcPr/>
                </a:tc>
                <a:tc>
                  <a:txBody>
                    <a:bodyPr/>
                    <a:lstStyle/>
                    <a:p>
                      <a:r>
                        <a:rPr lang="en-US" dirty="0"/>
                        <a:t>Taking notes in classes</a:t>
                      </a:r>
                    </a:p>
                  </a:txBody>
                  <a:tcPr/>
                </a:tc>
                <a:tc>
                  <a:txBody>
                    <a:bodyPr/>
                    <a:lstStyle/>
                    <a:p>
                      <a:r>
                        <a:rPr lang="en-US" sz="1800" b="0" i="0" u="none" strike="noStrike" kern="1200" dirty="0">
                          <a:solidFill>
                            <a:schemeClr val="dk1"/>
                          </a:solidFill>
                          <a:effectLst/>
                          <a:latin typeface="+mn-lt"/>
                          <a:ea typeface="+mn-ea"/>
                          <a:cs typeface="+mn-cs"/>
                        </a:rPr>
                        <a:t>1: never, 2: sometimes, 3: always</a:t>
                      </a:r>
                      <a:endParaRPr lang="en-US" dirty="0"/>
                    </a:p>
                  </a:txBody>
                  <a:tcPr/>
                </a:tc>
                <a:extLst>
                  <a:ext uri="{0D108BD9-81ED-4DB2-BD59-A6C34878D82A}">
                    <a16:rowId xmlns:a16="http://schemas.microsoft.com/office/drawing/2014/main" val="2628606267"/>
                  </a:ext>
                </a:extLst>
              </a:tr>
            </a:tbl>
          </a:graphicData>
        </a:graphic>
      </p:graphicFrame>
    </p:spTree>
    <p:extLst>
      <p:ext uri="{BB962C8B-B14F-4D97-AF65-F5344CB8AC3E}">
        <p14:creationId xmlns:p14="http://schemas.microsoft.com/office/powerpoint/2010/main" val="132169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a:xfrm>
            <a:off x="458693" y="365760"/>
            <a:ext cx="11239569" cy="1325563"/>
          </a:xfrm>
        </p:spPr>
        <p:txBody>
          <a:bodyPr>
            <a:normAutofit fontScale="90000"/>
          </a:bodyPr>
          <a:lstStyle/>
          <a:p>
            <a:r>
              <a:rPr lang="en-US" dirty="0"/>
              <a:t>Project Data – Predictors – Educational Habits, continued</a:t>
            </a:r>
          </a:p>
        </p:txBody>
      </p:sp>
      <p:graphicFrame>
        <p:nvGraphicFramePr>
          <p:cNvPr id="6" name="Table 6">
            <a:extLst>
              <a:ext uri="{FF2B5EF4-FFF2-40B4-BE49-F238E27FC236}">
                <a16:creationId xmlns:a16="http://schemas.microsoft.com/office/drawing/2014/main" id="{2E57B64F-05AD-C140-8185-C19B6D842D0E}"/>
              </a:ext>
            </a:extLst>
          </p:cNvPr>
          <p:cNvGraphicFramePr>
            <a:graphicFrameLocks noGrp="1"/>
          </p:cNvGraphicFramePr>
          <p:nvPr>
            <p:ph idx="1"/>
            <p:extLst>
              <p:ext uri="{D42A27DB-BD31-4B8C-83A1-F6EECF244321}">
                <p14:modId xmlns:p14="http://schemas.microsoft.com/office/powerpoint/2010/main" val="3787051754"/>
              </p:ext>
            </p:extLst>
          </p:nvPr>
        </p:nvGraphicFramePr>
        <p:xfrm>
          <a:off x="458785" y="1949450"/>
          <a:ext cx="11239570" cy="3032760"/>
        </p:xfrm>
        <a:graphic>
          <a:graphicData uri="http://schemas.openxmlformats.org/drawingml/2006/table">
            <a:tbl>
              <a:tblPr firstRow="1" bandRow="1">
                <a:tableStyleId>{5C22544A-7EE6-4342-B048-85BDC9FD1C3A}</a:tableStyleId>
              </a:tblPr>
              <a:tblGrid>
                <a:gridCol w="531606">
                  <a:extLst>
                    <a:ext uri="{9D8B030D-6E8A-4147-A177-3AD203B41FA5}">
                      <a16:colId xmlns:a16="http://schemas.microsoft.com/office/drawing/2014/main" val="1243466740"/>
                    </a:ext>
                  </a:extLst>
                </a:gridCol>
                <a:gridCol w="5353982">
                  <a:extLst>
                    <a:ext uri="{9D8B030D-6E8A-4147-A177-3AD203B41FA5}">
                      <a16:colId xmlns:a16="http://schemas.microsoft.com/office/drawing/2014/main" val="948360116"/>
                    </a:ext>
                  </a:extLst>
                </a:gridCol>
                <a:gridCol w="5353982">
                  <a:extLst>
                    <a:ext uri="{9D8B030D-6E8A-4147-A177-3AD203B41FA5}">
                      <a16:colId xmlns:a16="http://schemas.microsoft.com/office/drawing/2014/main" val="1606889553"/>
                    </a:ext>
                  </a:extLst>
                </a:gridCol>
              </a:tblGrid>
              <a:tr h="370840">
                <a:tc>
                  <a:txBody>
                    <a:bodyPr/>
                    <a:lstStyle/>
                    <a:p>
                      <a:r>
                        <a:rPr lang="en-US" dirty="0"/>
                        <a:t>#</a:t>
                      </a:r>
                    </a:p>
                  </a:txBody>
                  <a:tcPr/>
                </a:tc>
                <a:tc>
                  <a:txBody>
                    <a:bodyPr/>
                    <a:lstStyle/>
                    <a:p>
                      <a:r>
                        <a:rPr lang="en-US" dirty="0"/>
                        <a:t>Predictor</a:t>
                      </a:r>
                    </a:p>
                  </a:txBody>
                  <a:tcPr/>
                </a:tc>
                <a:tc>
                  <a:txBody>
                    <a:bodyPr/>
                    <a:lstStyle/>
                    <a:p>
                      <a:r>
                        <a:rPr lang="en-US" dirty="0"/>
                        <a:t>Categories</a:t>
                      </a:r>
                    </a:p>
                  </a:txBody>
                  <a:tcPr/>
                </a:tc>
                <a:extLst>
                  <a:ext uri="{0D108BD9-81ED-4DB2-BD59-A6C34878D82A}">
                    <a16:rowId xmlns:a16="http://schemas.microsoft.com/office/drawing/2014/main" val="477035162"/>
                  </a:ext>
                </a:extLst>
              </a:tr>
              <a:tr h="370840">
                <a:tc>
                  <a:txBody>
                    <a:bodyPr/>
                    <a:lstStyle/>
                    <a:p>
                      <a:r>
                        <a:rPr lang="en-US" dirty="0"/>
                        <a:t>26</a:t>
                      </a:r>
                    </a:p>
                  </a:txBody>
                  <a:tcPr/>
                </a:tc>
                <a:tc>
                  <a:txBody>
                    <a:bodyPr/>
                    <a:lstStyle/>
                    <a:p>
                      <a:r>
                        <a:rPr lang="en-US" dirty="0"/>
                        <a:t>Listening in classes</a:t>
                      </a:r>
                    </a:p>
                  </a:txBody>
                  <a:tcPr/>
                </a:tc>
                <a:tc>
                  <a:txBody>
                    <a:bodyPr/>
                    <a:lstStyle/>
                    <a:p>
                      <a:r>
                        <a:rPr lang="en-US" sz="1800" b="0" i="0" u="none" strike="noStrike" kern="1200" dirty="0">
                          <a:solidFill>
                            <a:schemeClr val="dk1"/>
                          </a:solidFill>
                          <a:effectLst/>
                          <a:latin typeface="+mn-lt"/>
                          <a:ea typeface="+mn-ea"/>
                          <a:cs typeface="+mn-cs"/>
                        </a:rPr>
                        <a:t>1: never, 2: sometimes, 3: always</a:t>
                      </a:r>
                      <a:endParaRPr lang="en-US" dirty="0"/>
                    </a:p>
                  </a:txBody>
                  <a:tcPr/>
                </a:tc>
                <a:extLst>
                  <a:ext uri="{0D108BD9-81ED-4DB2-BD59-A6C34878D82A}">
                    <a16:rowId xmlns:a16="http://schemas.microsoft.com/office/drawing/2014/main" val="3484561524"/>
                  </a:ext>
                </a:extLst>
              </a:tr>
              <a:tr h="370840">
                <a:tc>
                  <a:txBody>
                    <a:bodyPr/>
                    <a:lstStyle/>
                    <a:p>
                      <a:r>
                        <a:rPr lang="en-US" dirty="0"/>
                        <a:t>27</a:t>
                      </a:r>
                    </a:p>
                  </a:txBody>
                  <a:tcPr/>
                </a:tc>
                <a:tc>
                  <a:txBody>
                    <a:bodyPr/>
                    <a:lstStyle/>
                    <a:p>
                      <a:r>
                        <a:rPr lang="en-US" dirty="0"/>
                        <a:t>Discussion improves my interest and success in the course</a:t>
                      </a:r>
                    </a:p>
                  </a:txBody>
                  <a:tcPr/>
                </a:tc>
                <a:tc>
                  <a:txBody>
                    <a:bodyPr/>
                    <a:lstStyle/>
                    <a:p>
                      <a:r>
                        <a:rPr lang="en-US" dirty="0"/>
                        <a:t>1: never, 2: sometimes, 3: always</a:t>
                      </a:r>
                    </a:p>
                  </a:txBody>
                  <a:tcPr/>
                </a:tc>
                <a:extLst>
                  <a:ext uri="{0D108BD9-81ED-4DB2-BD59-A6C34878D82A}">
                    <a16:rowId xmlns:a16="http://schemas.microsoft.com/office/drawing/2014/main" val="2355790535"/>
                  </a:ext>
                </a:extLst>
              </a:tr>
              <a:tr h="370840">
                <a:tc>
                  <a:txBody>
                    <a:bodyPr/>
                    <a:lstStyle/>
                    <a:p>
                      <a:r>
                        <a:rPr lang="en-US" dirty="0"/>
                        <a:t>28</a:t>
                      </a:r>
                    </a:p>
                  </a:txBody>
                  <a:tcPr/>
                </a:tc>
                <a:tc>
                  <a:txBody>
                    <a:bodyPr/>
                    <a:lstStyle/>
                    <a:p>
                      <a:r>
                        <a:rPr lang="en-US" dirty="0"/>
                        <a:t>Flip-classroom</a:t>
                      </a:r>
                    </a:p>
                  </a:txBody>
                  <a:tcPr/>
                </a:tc>
                <a:tc>
                  <a:txBody>
                    <a:bodyPr/>
                    <a:lstStyle/>
                    <a:p>
                      <a:r>
                        <a:rPr lang="en-US" dirty="0"/>
                        <a:t>1: not useful, 2: useful, 3: not applicable</a:t>
                      </a:r>
                    </a:p>
                  </a:txBody>
                  <a:tcPr/>
                </a:tc>
                <a:extLst>
                  <a:ext uri="{0D108BD9-81ED-4DB2-BD59-A6C34878D82A}">
                    <a16:rowId xmlns:a16="http://schemas.microsoft.com/office/drawing/2014/main" val="3656804829"/>
                  </a:ext>
                </a:extLst>
              </a:tr>
              <a:tr h="370840">
                <a:tc>
                  <a:txBody>
                    <a:bodyPr/>
                    <a:lstStyle/>
                    <a:p>
                      <a:r>
                        <a:rPr lang="en-US" dirty="0"/>
                        <a:t>29</a:t>
                      </a:r>
                    </a:p>
                  </a:txBody>
                  <a:tcPr/>
                </a:tc>
                <a:tc>
                  <a:txBody>
                    <a:bodyPr/>
                    <a:lstStyle/>
                    <a:p>
                      <a:r>
                        <a:rPr lang="en-US" dirty="0"/>
                        <a:t>Cumulative grade point average in the last semester (/4.00)</a:t>
                      </a:r>
                    </a:p>
                  </a:txBody>
                  <a:tcPr/>
                </a:tc>
                <a:tc>
                  <a:txBody>
                    <a:bodyPr/>
                    <a:lstStyle/>
                    <a:p>
                      <a:r>
                        <a:rPr lang="en-US" dirty="0"/>
                        <a:t>1: &lt;2.00, 2: 2.00-2.49, 3: 2.50-2.99, 4: 3.00-3.49, 5: above 3.49</a:t>
                      </a:r>
                    </a:p>
                  </a:txBody>
                  <a:tcPr/>
                </a:tc>
                <a:extLst>
                  <a:ext uri="{0D108BD9-81ED-4DB2-BD59-A6C34878D82A}">
                    <a16:rowId xmlns:a16="http://schemas.microsoft.com/office/drawing/2014/main" val="3317823282"/>
                  </a:ext>
                </a:extLst>
              </a:tr>
              <a:tr h="370840">
                <a:tc>
                  <a:txBody>
                    <a:bodyPr/>
                    <a:lstStyle/>
                    <a:p>
                      <a:r>
                        <a:rPr lang="en-US" dirty="0"/>
                        <a:t>30</a:t>
                      </a:r>
                    </a:p>
                  </a:txBody>
                  <a:tcPr/>
                </a:tc>
                <a:tc>
                  <a:txBody>
                    <a:bodyPr/>
                    <a:lstStyle/>
                    <a:p>
                      <a:r>
                        <a:rPr lang="en-US" dirty="0"/>
                        <a:t>Expected Cumulative grade point average in the graduation (/4.00)</a:t>
                      </a:r>
                    </a:p>
                  </a:txBody>
                  <a:tcPr/>
                </a:tc>
                <a:tc>
                  <a:txBody>
                    <a:bodyPr/>
                    <a:lstStyle/>
                    <a:p>
                      <a:r>
                        <a:rPr lang="en-US" dirty="0"/>
                        <a:t>1: &lt;2.00, 2: 2.00-2.49, 3: 2.50-2.99, 4: 3.00-3.49, 5: above 3.49</a:t>
                      </a:r>
                    </a:p>
                  </a:txBody>
                  <a:tcPr/>
                </a:tc>
                <a:extLst>
                  <a:ext uri="{0D108BD9-81ED-4DB2-BD59-A6C34878D82A}">
                    <a16:rowId xmlns:a16="http://schemas.microsoft.com/office/drawing/2014/main" val="1593645741"/>
                  </a:ext>
                </a:extLst>
              </a:tr>
            </a:tbl>
          </a:graphicData>
        </a:graphic>
      </p:graphicFrame>
    </p:spTree>
    <p:extLst>
      <p:ext uri="{BB962C8B-B14F-4D97-AF65-F5344CB8AC3E}">
        <p14:creationId xmlns:p14="http://schemas.microsoft.com/office/powerpoint/2010/main" val="200098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Data – Response and Other Notes</a:t>
            </a:r>
          </a:p>
        </p:txBody>
      </p:sp>
      <p:graphicFrame>
        <p:nvGraphicFramePr>
          <p:cNvPr id="6" name="Table 6">
            <a:extLst>
              <a:ext uri="{FF2B5EF4-FFF2-40B4-BE49-F238E27FC236}">
                <a16:creationId xmlns:a16="http://schemas.microsoft.com/office/drawing/2014/main" id="{E5147784-9305-3C4A-AC5A-92DAE14376EB}"/>
              </a:ext>
            </a:extLst>
          </p:cNvPr>
          <p:cNvGraphicFramePr>
            <a:graphicFrameLocks noGrp="1"/>
          </p:cNvGraphicFramePr>
          <p:nvPr>
            <p:ph idx="1"/>
          </p:nvPr>
        </p:nvGraphicFramePr>
        <p:xfrm>
          <a:off x="458788" y="1566389"/>
          <a:ext cx="11274424" cy="370840"/>
        </p:xfrm>
        <a:graphic>
          <a:graphicData uri="http://schemas.openxmlformats.org/drawingml/2006/table">
            <a:tbl>
              <a:tblPr firstRow="1" bandRow="1">
                <a:tableStyleId>{5C22544A-7EE6-4342-B048-85BDC9FD1C3A}</a:tableStyleId>
              </a:tblPr>
              <a:tblGrid>
                <a:gridCol w="2930455">
                  <a:extLst>
                    <a:ext uri="{9D8B030D-6E8A-4147-A177-3AD203B41FA5}">
                      <a16:colId xmlns:a16="http://schemas.microsoft.com/office/drawing/2014/main" val="3508474258"/>
                    </a:ext>
                  </a:extLst>
                </a:gridCol>
                <a:gridCol w="8343969">
                  <a:extLst>
                    <a:ext uri="{9D8B030D-6E8A-4147-A177-3AD203B41FA5}">
                      <a16:colId xmlns:a16="http://schemas.microsoft.com/office/drawing/2014/main" val="2174580666"/>
                    </a:ext>
                  </a:extLst>
                </a:gridCol>
              </a:tblGrid>
              <a:tr h="370840">
                <a:tc>
                  <a:txBody>
                    <a:bodyPr/>
                    <a:lstStyle/>
                    <a:p>
                      <a:r>
                        <a:rPr lang="en-US" dirty="0"/>
                        <a:t>GRADE</a:t>
                      </a:r>
                    </a:p>
                  </a:txBody>
                  <a:tcPr/>
                </a:tc>
                <a:tc>
                  <a:txBody>
                    <a:bodyPr/>
                    <a:lstStyle/>
                    <a:p>
                      <a:r>
                        <a:rPr lang="en-US" sz="1800" b="0" i="0" u="none" strike="noStrike" kern="1200" dirty="0">
                          <a:solidFill>
                            <a:schemeClr val="lt1"/>
                          </a:solidFill>
                          <a:effectLst/>
                          <a:latin typeface="+mn-lt"/>
                          <a:ea typeface="+mn-ea"/>
                          <a:cs typeface="+mn-cs"/>
                        </a:rPr>
                        <a:t>0: Fail, 1: DD, 2: DC, 3: CC, 4: CB, 5: BB, 6: BA, 7: AA</a:t>
                      </a:r>
                      <a:endParaRPr lang="en-US" dirty="0"/>
                    </a:p>
                  </a:txBody>
                  <a:tcPr/>
                </a:tc>
                <a:extLst>
                  <a:ext uri="{0D108BD9-81ED-4DB2-BD59-A6C34878D82A}">
                    <a16:rowId xmlns:a16="http://schemas.microsoft.com/office/drawing/2014/main" val="29264092"/>
                  </a:ext>
                </a:extLst>
              </a:tr>
            </a:tbl>
          </a:graphicData>
        </a:graphic>
      </p:graphicFrame>
      <p:sp>
        <p:nvSpPr>
          <p:cNvPr id="7" name="Content Placeholder 2">
            <a:extLst>
              <a:ext uri="{FF2B5EF4-FFF2-40B4-BE49-F238E27FC236}">
                <a16:creationId xmlns:a16="http://schemas.microsoft.com/office/drawing/2014/main" id="{6F081384-E7CD-CB48-B0F3-A5BC162F5418}"/>
              </a:ext>
            </a:extLst>
          </p:cNvPr>
          <p:cNvSpPr txBox="1">
            <a:spLocks/>
          </p:cNvSpPr>
          <p:nvPr/>
        </p:nvSpPr>
        <p:spPr>
          <a:xfrm>
            <a:off x="458694" y="4447100"/>
            <a:ext cx="11274612" cy="1990776"/>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On import, data also includes Student ID and Course ID, both have been dropped – 30 predictors will be used.</a:t>
            </a:r>
          </a:p>
          <a:p>
            <a:r>
              <a:rPr lang="en-US" sz="1800" dirty="0"/>
              <a:t>On import, predictors are imported with names X1, X2,…, X30. Column names have been replaced with text-based names that align with the predictor.</a:t>
            </a:r>
          </a:p>
          <a:p>
            <a:r>
              <a:rPr lang="en-US" sz="1800" dirty="0"/>
              <a:t>Predictor and response data are all integers and have been converted to factors.</a:t>
            </a:r>
          </a:p>
        </p:txBody>
      </p:sp>
      <p:pic>
        <p:nvPicPr>
          <p:cNvPr id="9" name="Picture 8" descr="A picture containing calendar&#10;&#10;Description automatically generated">
            <a:extLst>
              <a:ext uri="{FF2B5EF4-FFF2-40B4-BE49-F238E27FC236}">
                <a16:creationId xmlns:a16="http://schemas.microsoft.com/office/drawing/2014/main" id="{2C275F20-C4CB-514B-9800-115B2B6934B1}"/>
              </a:ext>
            </a:extLst>
          </p:cNvPr>
          <p:cNvPicPr>
            <a:picLocks noChangeAspect="1"/>
          </p:cNvPicPr>
          <p:nvPr/>
        </p:nvPicPr>
        <p:blipFill>
          <a:blip r:embed="rId2"/>
          <a:stretch>
            <a:fillRect/>
          </a:stretch>
        </p:blipFill>
        <p:spPr>
          <a:xfrm>
            <a:off x="458694" y="2045213"/>
            <a:ext cx="11274424" cy="2273300"/>
          </a:xfrm>
          <a:prstGeom prst="rect">
            <a:avLst/>
          </a:prstGeom>
        </p:spPr>
      </p:pic>
    </p:spTree>
    <p:extLst>
      <p:ext uri="{BB962C8B-B14F-4D97-AF65-F5344CB8AC3E}">
        <p14:creationId xmlns:p14="http://schemas.microsoft.com/office/powerpoint/2010/main" val="903006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noAutofit/>
          </a:bodyPr>
          <a:lstStyle/>
          <a:p>
            <a:r>
              <a:rPr lang="en-US" dirty="0"/>
              <a:t>Project Data – Response and Other Notes, continued</a:t>
            </a:r>
          </a:p>
        </p:txBody>
      </p:sp>
      <p:pic>
        <p:nvPicPr>
          <p:cNvPr id="11" name="Picture 10" descr="Chart, histogram&#10;&#10;Description automatically generated">
            <a:extLst>
              <a:ext uri="{FF2B5EF4-FFF2-40B4-BE49-F238E27FC236}">
                <a16:creationId xmlns:a16="http://schemas.microsoft.com/office/drawing/2014/main" id="{DA4BC0E9-2E56-0A4E-AD91-304621B90EFB}"/>
              </a:ext>
            </a:extLst>
          </p:cNvPr>
          <p:cNvPicPr>
            <a:picLocks noChangeAspect="1"/>
          </p:cNvPicPr>
          <p:nvPr/>
        </p:nvPicPr>
        <p:blipFill>
          <a:blip r:embed="rId2"/>
          <a:stretch>
            <a:fillRect/>
          </a:stretch>
        </p:blipFill>
        <p:spPr>
          <a:xfrm>
            <a:off x="1363097" y="3886681"/>
            <a:ext cx="3366583" cy="2516659"/>
          </a:xfrm>
          <a:prstGeom prst="rect">
            <a:avLst/>
          </a:prstGeom>
        </p:spPr>
      </p:pic>
      <p:pic>
        <p:nvPicPr>
          <p:cNvPr id="13" name="Picture 12" descr="Chart, bar chart&#10;&#10;Description automatically generated">
            <a:extLst>
              <a:ext uri="{FF2B5EF4-FFF2-40B4-BE49-F238E27FC236}">
                <a16:creationId xmlns:a16="http://schemas.microsoft.com/office/drawing/2014/main" id="{A16D0663-F362-B14B-AAE9-24355475350B}"/>
              </a:ext>
            </a:extLst>
          </p:cNvPr>
          <p:cNvPicPr>
            <a:picLocks noChangeAspect="1"/>
          </p:cNvPicPr>
          <p:nvPr/>
        </p:nvPicPr>
        <p:blipFill>
          <a:blip r:embed="rId3"/>
          <a:stretch>
            <a:fillRect/>
          </a:stretch>
        </p:blipFill>
        <p:spPr>
          <a:xfrm>
            <a:off x="6096000" y="3886681"/>
            <a:ext cx="3366583" cy="2516659"/>
          </a:xfrm>
          <a:prstGeom prst="rect">
            <a:avLst/>
          </a:prstGeom>
        </p:spPr>
      </p:pic>
      <p:sp>
        <p:nvSpPr>
          <p:cNvPr id="15" name="Content Placeholder 14">
            <a:extLst>
              <a:ext uri="{FF2B5EF4-FFF2-40B4-BE49-F238E27FC236}">
                <a16:creationId xmlns:a16="http://schemas.microsoft.com/office/drawing/2014/main" id="{60E3AD69-408D-6B43-8FC3-03BB70B2CEBA}"/>
              </a:ext>
            </a:extLst>
          </p:cNvPr>
          <p:cNvSpPr>
            <a:spLocks noGrp="1"/>
          </p:cNvSpPr>
          <p:nvPr>
            <p:ph idx="1"/>
          </p:nvPr>
        </p:nvSpPr>
        <p:spPr/>
        <p:txBody>
          <a:bodyPr>
            <a:normAutofit/>
          </a:bodyPr>
          <a:lstStyle/>
          <a:p>
            <a:r>
              <a:rPr lang="en-US" sz="2400" dirty="0"/>
              <a:t>For use in classification trees, SUCCESS has been added:</a:t>
            </a:r>
          </a:p>
          <a:p>
            <a:pPr lvl="1"/>
            <a:r>
              <a:rPr lang="en-US" dirty="0"/>
              <a:t>”Yes” – the grade range is B- to A (4-7)</a:t>
            </a:r>
          </a:p>
          <a:p>
            <a:pPr lvl="1"/>
            <a:r>
              <a:rPr lang="en-US" dirty="0"/>
              <a:t>“No” - the grade range is F to C (0-3)</a:t>
            </a:r>
          </a:p>
          <a:p>
            <a:pPr lvl="1"/>
            <a:r>
              <a:rPr lang="en-US" dirty="0"/>
              <a:t>GRADE has been dropped</a:t>
            </a:r>
          </a:p>
          <a:p>
            <a:endParaRPr lang="en-US" sz="2400" dirty="0"/>
          </a:p>
        </p:txBody>
      </p:sp>
      <p:sp>
        <p:nvSpPr>
          <p:cNvPr id="17" name="TextBox 16">
            <a:extLst>
              <a:ext uri="{FF2B5EF4-FFF2-40B4-BE49-F238E27FC236}">
                <a16:creationId xmlns:a16="http://schemas.microsoft.com/office/drawing/2014/main" id="{78778D0B-FDD3-4F47-A1D8-F6E2171F23E0}"/>
              </a:ext>
            </a:extLst>
          </p:cNvPr>
          <p:cNvSpPr txBox="1"/>
          <p:nvPr/>
        </p:nvSpPr>
        <p:spPr>
          <a:xfrm>
            <a:off x="1363097" y="6450053"/>
            <a:ext cx="3810659" cy="461665"/>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hist(</a:t>
            </a:r>
            <a:r>
              <a:rPr lang="en-US" sz="1200" dirty="0" err="1">
                <a:latin typeface="Courier New" panose="02070309020205020404" pitchFamily="49" charset="0"/>
                <a:cs typeface="Courier New" panose="02070309020205020404" pitchFamily="49" charset="0"/>
              </a:rPr>
              <a:t>data$GRADE</a:t>
            </a:r>
            <a:r>
              <a:rPr lang="en-US" sz="1200" dirty="0">
                <a:latin typeface="Courier New" panose="02070309020205020404" pitchFamily="49" charset="0"/>
                <a:cs typeface="Courier New" panose="02070309020205020404" pitchFamily="49" charset="0"/>
              </a:rPr>
              <a:t>, main="Histogram of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Student Grades", </a:t>
            </a:r>
            <a:r>
              <a:rPr lang="en-US" sz="1200" dirty="0" err="1">
                <a:latin typeface="Courier New" panose="02070309020205020404" pitchFamily="49" charset="0"/>
                <a:cs typeface="Courier New" panose="02070309020205020404" pitchFamily="49" charset="0"/>
              </a:rPr>
              <a:t>xlab</a:t>
            </a:r>
            <a:r>
              <a:rPr lang="en-US" sz="1200" dirty="0">
                <a:latin typeface="Courier New" panose="02070309020205020404" pitchFamily="49" charset="0"/>
                <a:cs typeface="Courier New" panose="02070309020205020404" pitchFamily="49" charset="0"/>
              </a:rPr>
              <a:t>="Student Grades")</a:t>
            </a:r>
          </a:p>
        </p:txBody>
      </p:sp>
      <p:sp>
        <p:nvSpPr>
          <p:cNvPr id="18" name="TextBox 17">
            <a:extLst>
              <a:ext uri="{FF2B5EF4-FFF2-40B4-BE49-F238E27FC236}">
                <a16:creationId xmlns:a16="http://schemas.microsoft.com/office/drawing/2014/main" id="{7F43A2B8-165F-2041-A1AB-E09681341B21}"/>
              </a:ext>
            </a:extLst>
          </p:cNvPr>
          <p:cNvSpPr txBox="1"/>
          <p:nvPr/>
        </p:nvSpPr>
        <p:spPr>
          <a:xfrm>
            <a:off x="6018902" y="6450052"/>
            <a:ext cx="4275529" cy="461665"/>
          </a:xfrm>
          <a:prstGeom prst="rect">
            <a:avLst/>
          </a:prstGeom>
          <a:noFill/>
        </p:spPr>
        <p:txBody>
          <a:bodyPr wrap="none" rtlCol="0">
            <a:spAutoFit/>
          </a:bodyPr>
          <a:lstStyle/>
          <a:p>
            <a:r>
              <a:rPr lang="en-US" sz="1200" dirty="0">
                <a:latin typeface="Courier New" panose="02070309020205020404" pitchFamily="49" charset="0"/>
                <a:cs typeface="Courier New" panose="02070309020205020404" pitchFamily="49" charset="0"/>
              </a:rPr>
              <a:t>plot(factor(SUCCESS), main="Histogram </a:t>
            </a:r>
            <a:br>
              <a:rPr lang="en-US" sz="1200" dirty="0">
                <a:latin typeface="Courier New" panose="02070309020205020404" pitchFamily="49" charset="0"/>
                <a:cs typeface="Courier New" panose="02070309020205020404" pitchFamily="49" charset="0"/>
              </a:rPr>
            </a:br>
            <a:r>
              <a:rPr lang="en-US" sz="1200" dirty="0">
                <a:latin typeface="Courier New" panose="02070309020205020404" pitchFamily="49" charset="0"/>
                <a:cs typeface="Courier New" panose="02070309020205020404" pitchFamily="49" charset="0"/>
              </a:rPr>
              <a:t>of Student Success", </a:t>
            </a:r>
            <a:r>
              <a:rPr lang="en-US" sz="1200" dirty="0" err="1">
                <a:latin typeface="Courier New" panose="02070309020205020404" pitchFamily="49" charset="0"/>
                <a:cs typeface="Courier New" panose="02070309020205020404" pitchFamily="49" charset="0"/>
              </a:rPr>
              <a:t>xlab</a:t>
            </a:r>
            <a:r>
              <a:rPr lang="en-US" sz="1200" dirty="0">
                <a:latin typeface="Courier New" panose="02070309020205020404" pitchFamily="49" charset="0"/>
                <a:cs typeface="Courier New" panose="02070309020205020404" pitchFamily="49" charset="0"/>
              </a:rPr>
              <a:t>="Student Success")</a:t>
            </a:r>
          </a:p>
        </p:txBody>
      </p:sp>
    </p:spTree>
    <p:extLst>
      <p:ext uri="{BB962C8B-B14F-4D97-AF65-F5344CB8AC3E}">
        <p14:creationId xmlns:p14="http://schemas.microsoft.com/office/powerpoint/2010/main" val="39410054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45A-8802-1246-8179-59A5E68E0570}"/>
              </a:ext>
            </a:extLst>
          </p:cNvPr>
          <p:cNvSpPr>
            <a:spLocks noGrp="1"/>
          </p:cNvSpPr>
          <p:nvPr>
            <p:ph type="title"/>
          </p:nvPr>
        </p:nvSpPr>
        <p:spPr/>
        <p:txBody>
          <a:bodyPr/>
          <a:lstStyle/>
          <a:p>
            <a:r>
              <a:rPr lang="en-US" dirty="0"/>
              <a:t>Project Data Processing</a:t>
            </a:r>
          </a:p>
        </p:txBody>
      </p:sp>
      <p:pic>
        <p:nvPicPr>
          <p:cNvPr id="19" name="Content Placeholder 18" descr="Table&#10;&#10;Description automatically generated with low confidence">
            <a:extLst>
              <a:ext uri="{FF2B5EF4-FFF2-40B4-BE49-F238E27FC236}">
                <a16:creationId xmlns:a16="http://schemas.microsoft.com/office/drawing/2014/main" id="{C4A7D30E-16A3-E84D-9973-0A974CE94ED4}"/>
              </a:ext>
            </a:extLst>
          </p:cNvPr>
          <p:cNvPicPr>
            <a:picLocks noGrp="1" noChangeAspect="1"/>
          </p:cNvPicPr>
          <p:nvPr>
            <p:ph idx="1"/>
          </p:nvPr>
        </p:nvPicPr>
        <p:blipFill>
          <a:blip r:embed="rId2"/>
          <a:stretch>
            <a:fillRect/>
          </a:stretch>
        </p:blipFill>
        <p:spPr>
          <a:xfrm>
            <a:off x="456742" y="1692465"/>
            <a:ext cx="11276563" cy="4851647"/>
          </a:xfrm>
        </p:spPr>
      </p:pic>
    </p:spTree>
    <p:extLst>
      <p:ext uri="{BB962C8B-B14F-4D97-AF65-F5344CB8AC3E}">
        <p14:creationId xmlns:p14="http://schemas.microsoft.com/office/powerpoint/2010/main" val="2919216458"/>
      </p:ext>
    </p:extLst>
  </p:cSld>
  <p:clrMapOvr>
    <a:masterClrMapping/>
  </p:clrMapOvr>
</p:sld>
</file>

<file path=ppt/theme/theme1.xml><?xml version="1.0" encoding="utf-8"?>
<a:theme xmlns:a="http://schemas.openxmlformats.org/drawingml/2006/main" name="DappledVTI">
  <a:themeElements>
    <a:clrScheme name="AnalogousFromRegularSeedLeftStep">
      <a:dk1>
        <a:srgbClr val="000000"/>
      </a:dk1>
      <a:lt1>
        <a:srgbClr val="FFFFFF"/>
      </a:lt1>
      <a:dk2>
        <a:srgbClr val="1E3532"/>
      </a:dk2>
      <a:lt2>
        <a:srgbClr val="E8E4E2"/>
      </a:lt2>
      <a:accent1>
        <a:srgbClr val="49A5C7"/>
      </a:accent1>
      <a:accent2>
        <a:srgbClr val="36B19F"/>
      </a:accent2>
      <a:accent3>
        <a:srgbClr val="43B675"/>
      </a:accent3>
      <a:accent4>
        <a:srgbClr val="37B53A"/>
      </a:accent4>
      <a:accent5>
        <a:srgbClr val="6EB241"/>
      </a:accent5>
      <a:accent6>
        <a:srgbClr val="95AB34"/>
      </a:accent6>
      <a:hlink>
        <a:srgbClr val="BF623F"/>
      </a:hlink>
      <a:folHlink>
        <a:srgbClr val="7F7F7F"/>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docProps/app.xml><?xml version="1.0" encoding="utf-8"?>
<Properties xmlns="http://schemas.openxmlformats.org/officeDocument/2006/extended-properties" xmlns:vt="http://schemas.openxmlformats.org/officeDocument/2006/docPropsVTypes">
  <TotalTime>5556</TotalTime>
  <Words>1867</Words>
  <Application>Microsoft Macintosh PowerPoint</Application>
  <PresentationFormat>Widescreen</PresentationFormat>
  <Paragraphs>223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Avenir Next LT Pro</vt:lpstr>
      <vt:lpstr>AvenirNext LT Pro Medium</vt:lpstr>
      <vt:lpstr>Courier New</vt:lpstr>
      <vt:lpstr>Sabon Next LT</vt:lpstr>
      <vt:lpstr>DappledVTI</vt:lpstr>
      <vt:lpstr>Effectiveness of Tree-Based Models in Predicting Student Success </vt:lpstr>
      <vt:lpstr>Project Introduction</vt:lpstr>
      <vt:lpstr>Project Data – Predictors – Personal Data</vt:lpstr>
      <vt:lpstr>Project Data – Predictors – Family Data</vt:lpstr>
      <vt:lpstr>Project Data – Predictors – Educational Habits</vt:lpstr>
      <vt:lpstr>Project Data – Predictors – Educational Habits, continued</vt:lpstr>
      <vt:lpstr>Project Data – Response and Other Notes</vt:lpstr>
      <vt:lpstr>Project Data – Response and Other Notes, continued</vt:lpstr>
      <vt:lpstr>Project Data Processing</vt:lpstr>
      <vt:lpstr>Project Questions</vt:lpstr>
      <vt:lpstr>Analysis Introduction</vt:lpstr>
      <vt:lpstr>Analysis – Decision Tree</vt:lpstr>
      <vt:lpstr>Analysis – Decision Tree Train/Test Split</vt:lpstr>
      <vt:lpstr>Analysis – Decision Tree Train/Test Split, continued</vt:lpstr>
      <vt:lpstr>Analysis – Decision Tree with Pruning</vt:lpstr>
      <vt:lpstr>Analysis – Decision Tree with Pruning,  7 Terminal Nodes</vt:lpstr>
      <vt:lpstr>Analysis – Decision Tree with Pruning,  9 Terminal Nodes</vt:lpstr>
      <vt:lpstr>Analysis – Comparing the Trees</vt:lpstr>
      <vt:lpstr>Analysis – Random Forest</vt:lpstr>
      <vt:lpstr>Analysis – Random Forest, continued</vt:lpstr>
      <vt:lpstr>Summary of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Effectiveness of Tree-Based Models in Predicting Student Success </dc:title>
  <dc:creator>Ogrysko, Michael</dc:creator>
  <cp:lastModifiedBy>Ogrysko, Michael</cp:lastModifiedBy>
  <cp:revision>22</cp:revision>
  <dcterms:created xsi:type="dcterms:W3CDTF">2022-07-01T20:30:32Z</dcterms:created>
  <dcterms:modified xsi:type="dcterms:W3CDTF">2022-07-05T17:07:31Z</dcterms:modified>
</cp:coreProperties>
</file>